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63" r:id="rId2"/>
    <p:sldId id="256" r:id="rId3"/>
    <p:sldId id="257" r:id="rId4"/>
    <p:sldId id="258" r:id="rId5"/>
    <p:sldId id="259" r:id="rId6"/>
    <p:sldId id="261" r:id="rId7"/>
    <p:sldId id="260" r:id="rId8"/>
  </p:sldIdLst>
  <p:sldSz cx="12192000" cy="6858000"/>
  <p:notesSz cx="6797675" cy="9928225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>
        <p:scale>
          <a:sx n="84" d="100"/>
          <a:sy n="84" d="100"/>
        </p:scale>
        <p:origin x="-114" y="-18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1" y="2647950"/>
            <a:ext cx="4762500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3173" y="-925"/>
            <a:ext cx="12195173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1089484" y="1730403"/>
            <a:ext cx="7531497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616370" y="2470926"/>
            <a:ext cx="8681508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l-GR" smtClean="0"/>
              <a:t>Στυλ κύριου υπότιτλου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C706C-0427-4F5F-A812-79E77EB11F07}" type="datetimeFigureOut">
              <a:rPr lang="el-GR" smtClean="0"/>
              <a:t>13/9/2017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30CE9-A92F-4AAD-A8DA-8448601D6392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C706C-0427-4F5F-A812-79E77EB11F07}" type="datetimeFigureOut">
              <a:rPr lang="el-GR" smtClean="0"/>
              <a:t>13/9/2017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30CE9-A92F-4AAD-A8DA-8448601D6392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4678362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4678362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C706C-0427-4F5F-A812-79E77EB11F07}" type="datetimeFigureOut">
              <a:rPr lang="el-GR" smtClean="0"/>
              <a:t>13/9/2017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30CE9-A92F-4AAD-A8DA-8448601D6392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C706C-0427-4F5F-A812-79E77EB11F07}" type="datetimeFigureOut">
              <a:rPr lang="el-GR" smtClean="0"/>
              <a:t>13/9/2017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30CE9-A92F-4AAD-A8DA-8448601D6392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3173" y="-925"/>
            <a:ext cx="12195173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1" y="2647950"/>
            <a:ext cx="4762500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1092532" y="1726738"/>
            <a:ext cx="7534656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621536" y="2468304"/>
            <a:ext cx="8680704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C706C-0427-4F5F-A812-79E77EB11F07}" type="datetimeFigureOut">
              <a:rPr lang="el-GR" smtClean="0"/>
              <a:t>13/9/2017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30CE9-A92F-4AAD-A8DA-8448601D6392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097280"/>
            <a:ext cx="42672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6688" y="1097280"/>
            <a:ext cx="42672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C706C-0427-4F5F-A812-79E77EB11F07}" type="datetimeFigureOut">
              <a:rPr lang="el-GR" smtClean="0"/>
              <a:t>13/9/2017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30CE9-A92F-4AAD-A8DA-8448601D6392}" type="slidenum">
              <a:rPr lang="el-GR" smtClean="0"/>
              <a:t>‹#›</a:t>
            </a:fld>
            <a:endParaRPr lang="el-G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097280"/>
            <a:ext cx="42672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2200" y="1701848"/>
            <a:ext cx="42672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6688" y="1097280"/>
            <a:ext cx="42672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6688" y="1701848"/>
            <a:ext cx="42672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C706C-0427-4F5F-A812-79E77EB11F07}" type="datetimeFigureOut">
              <a:rPr lang="el-GR" smtClean="0"/>
              <a:t>13/9/2017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30CE9-A92F-4AAD-A8DA-8448601D6392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C706C-0427-4F5F-A812-79E77EB11F07}" type="datetimeFigureOut">
              <a:rPr lang="el-GR" smtClean="0"/>
              <a:t>13/9/2017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30CE9-A92F-4AAD-A8DA-8448601D6392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C706C-0427-4F5F-A812-79E77EB11F07}" type="datetimeFigureOut">
              <a:rPr lang="el-GR" smtClean="0"/>
              <a:t>13/9/2017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30CE9-A92F-4AAD-A8DA-8448601D6392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1" y="2647950"/>
            <a:ext cx="4762500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1720852" y="-1720850"/>
            <a:ext cx="6858000" cy="10299704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1046573" y="1576104"/>
            <a:ext cx="694944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32737" y="2618913"/>
            <a:ext cx="507703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730605" y="2253385"/>
            <a:ext cx="7726347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C706C-0427-4F5F-A812-79E77EB11F07}" type="datetimeFigureOut">
              <a:rPr lang="el-GR" smtClean="0"/>
              <a:t>13/9/2017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9030CE9-A92F-4AAD-A8DA-8448601D6392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705101" y="0"/>
            <a:ext cx="9486900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l-GR" smtClean="0"/>
              <a:t>Κάντε κλικ στο εικονίδιο για να προσθέσετε μια εικόνα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1" y="2647950"/>
            <a:ext cx="4762500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" y="5048250"/>
            <a:ext cx="4762500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94929" y="1717501"/>
            <a:ext cx="73152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524639" y="2180529"/>
            <a:ext cx="8128727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C706C-0427-4F5F-A812-79E77EB11F07}" type="datetimeFigureOut">
              <a:rPr lang="el-GR" smtClean="0"/>
              <a:t>13/9/2017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30CE9-A92F-4AAD-A8DA-8448601D6392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3175" y="5050633"/>
            <a:ext cx="4765676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3173" y="5051293"/>
            <a:ext cx="12195173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365760"/>
            <a:ext cx="1002792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100629"/>
            <a:ext cx="1002792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68224" y="5870448"/>
            <a:ext cx="2901696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066C706C-0427-4F5F-A812-79E77EB11F07}" type="datetimeFigureOut">
              <a:rPr lang="el-GR" smtClean="0"/>
              <a:t>13/9/2017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90019" y="6285122"/>
            <a:ext cx="62992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01384" y="6170822"/>
            <a:ext cx="67056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89030CE9-A92F-4AAD-A8DA-8448601D6392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aritimehellas.org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Εικόνα 2">
            <a:extLst>
              <a:ext uri="{FF2B5EF4-FFF2-40B4-BE49-F238E27FC236}">
                <a16:creationId xmlns="" xmlns:a16="http://schemas.microsoft.com/office/drawing/2014/main" id="{93BE1CD6-B5E5-4DE1-8044-BA913926766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5280" y="448669"/>
            <a:ext cx="4576533" cy="4536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4538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="" xmlns:a16="http://schemas.microsoft.com/office/drawing/2014/main" id="{6CFC9745-1665-4D9C-8887-BAEBFB6DE7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73063" y="363255"/>
            <a:ext cx="9144000" cy="717224"/>
          </a:xfrm>
        </p:spPr>
        <p:txBody>
          <a:bodyPr>
            <a:normAutofit/>
          </a:bodyPr>
          <a:lstStyle/>
          <a:p>
            <a:r>
              <a:rPr lang="en-US" sz="3000" b="1" dirty="0">
                <a:solidFill>
                  <a:srgbClr val="002060"/>
                </a:solidFill>
              </a:rPr>
              <a:t>Maritime Hellas-navigate the Greek cluster</a:t>
            </a:r>
            <a:endParaRPr lang="el-GR" sz="3000" b="1" dirty="0">
              <a:solidFill>
                <a:srgbClr val="00206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39867" y="1478071"/>
            <a:ext cx="10208714" cy="31262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lnSpc>
                <a:spcPct val="114000"/>
              </a:lnSpc>
              <a:spcAft>
                <a:spcPts val="1200"/>
              </a:spcAft>
            </a:pPr>
            <a:r>
              <a:rPr lang="el-GR" sz="2400" b="1" i="1" dirty="0">
                <a:solidFill>
                  <a:schemeClr val="accent3">
                    <a:lumMod val="75000"/>
                  </a:schemeClr>
                </a:solidFill>
                <a:latin typeface="+mj-lt"/>
              </a:rPr>
              <a:t>Η δημιουργία του πρώτου ελληνικού ναυτιλιακού </a:t>
            </a:r>
            <a:r>
              <a:rPr lang="el-GR" sz="2400" b="1" i="1" dirty="0" err="1">
                <a:solidFill>
                  <a:schemeClr val="accent3">
                    <a:lumMod val="75000"/>
                  </a:schemeClr>
                </a:solidFill>
                <a:latin typeface="+mj-lt"/>
              </a:rPr>
              <a:t>ιστότοπου</a:t>
            </a:r>
            <a:r>
              <a:rPr lang="el-GR" sz="2400" b="1" i="1" dirty="0">
                <a:solidFill>
                  <a:schemeClr val="accent3">
                    <a:lumMod val="75000"/>
                  </a:schemeClr>
                </a:solidFill>
                <a:latin typeface="+mj-lt"/>
              </a:rPr>
              <a:t> (</a:t>
            </a:r>
            <a:r>
              <a:rPr lang="en-US" sz="2400" b="1" i="1" dirty="0">
                <a:solidFill>
                  <a:schemeClr val="accent3">
                    <a:lumMod val="75000"/>
                  </a:schemeClr>
                </a:solidFill>
                <a:latin typeface="+mj-lt"/>
              </a:rPr>
              <a:t>cluster</a:t>
            </a:r>
            <a:r>
              <a:rPr lang="el-GR" sz="2400" b="1" i="1" dirty="0">
                <a:solidFill>
                  <a:schemeClr val="accent3">
                    <a:lumMod val="75000"/>
                  </a:schemeClr>
                </a:solidFill>
                <a:latin typeface="+mj-lt"/>
              </a:rPr>
              <a:t>) αποτελεί μια κοινή πρωτοβουλία του Ναυτικού Επιμελητηρίου Ελλάδος, της Ένωσης Ελλήνων Εφοπλιστών και του Εμπορικού και Βιομηχανικού Επιμελητηρίου Πειραιώς.</a:t>
            </a:r>
          </a:p>
          <a:p>
            <a:pPr lvl="0" algn="just">
              <a:lnSpc>
                <a:spcPct val="114000"/>
              </a:lnSpc>
              <a:spcAft>
                <a:spcPts val="600"/>
              </a:spcAft>
            </a:pPr>
            <a:r>
              <a:rPr lang="el-GR" sz="2400" b="1" i="1" dirty="0" smtClean="0">
                <a:solidFill>
                  <a:srgbClr val="C00000"/>
                </a:solidFill>
                <a:latin typeface="+mj-lt"/>
              </a:rPr>
              <a:t>Ξεκίνησε </a:t>
            </a:r>
            <a:r>
              <a:rPr lang="el-GR" sz="2400" b="1" i="1" dirty="0">
                <a:solidFill>
                  <a:srgbClr val="C00000"/>
                </a:solidFill>
                <a:latin typeface="+mj-lt"/>
              </a:rPr>
              <a:t>στις αρχές του 2017 </a:t>
            </a:r>
            <a:r>
              <a:rPr lang="el-GR" sz="2400" b="1" i="1" dirty="0" smtClean="0">
                <a:solidFill>
                  <a:srgbClr val="C00000"/>
                </a:solidFill>
                <a:latin typeface="+mj-lt"/>
              </a:rPr>
              <a:t>και </a:t>
            </a:r>
            <a:r>
              <a:rPr lang="el-GR" sz="2400" b="1" i="1" dirty="0">
                <a:solidFill>
                  <a:srgbClr val="C00000"/>
                </a:solidFill>
                <a:latin typeface="+mj-lt"/>
              </a:rPr>
              <a:t>αποτελεί μια </a:t>
            </a:r>
            <a:r>
              <a:rPr lang="el-GR" sz="2400" b="1" i="1" dirty="0">
                <a:solidFill>
                  <a:srgbClr val="FF6600"/>
                </a:solidFill>
                <a:latin typeface="+mj-lt"/>
              </a:rPr>
              <a:t>καινοτομία</a:t>
            </a:r>
            <a:r>
              <a:rPr lang="el-GR" sz="2400" b="1" i="1" dirty="0">
                <a:solidFill>
                  <a:srgbClr val="C00000"/>
                </a:solidFill>
                <a:latin typeface="+mj-lt"/>
              </a:rPr>
              <a:t> στην ελληνική  ναυτιλιακή πραγματικότητα.</a:t>
            </a:r>
          </a:p>
          <a:p>
            <a:endParaRPr lang="el-GR" b="1" i="1" dirty="0"/>
          </a:p>
        </p:txBody>
      </p:sp>
    </p:spTree>
    <p:extLst>
      <p:ext uri="{BB962C8B-B14F-4D97-AF65-F5344CB8AC3E}">
        <p14:creationId xmlns:p14="http://schemas.microsoft.com/office/powerpoint/2010/main" val="3494255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="" xmlns:a16="http://schemas.microsoft.com/office/drawing/2014/main" id="{B12F8EF9-3306-4CDD-8C28-D00A5A783D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528598"/>
            <a:ext cx="10027920" cy="548640"/>
          </a:xfrm>
        </p:spPr>
        <p:txBody>
          <a:bodyPr/>
          <a:lstStyle/>
          <a:p>
            <a:r>
              <a:rPr lang="en-US" sz="3000" b="1" dirty="0">
                <a:solidFill>
                  <a:srgbClr val="002060"/>
                </a:solidFill>
              </a:rPr>
              <a:t>Maritime </a:t>
            </a:r>
            <a:r>
              <a:rPr lang="en-US" sz="3000" b="1" dirty="0" err="1">
                <a:solidFill>
                  <a:srgbClr val="002060"/>
                </a:solidFill>
              </a:rPr>
              <a:t>hellas</a:t>
            </a:r>
            <a:r>
              <a:rPr lang="el-GR" sz="3000" b="1" dirty="0">
                <a:solidFill>
                  <a:srgbClr val="002060"/>
                </a:solidFill>
              </a:rPr>
              <a:t>-</a:t>
            </a:r>
            <a:r>
              <a:rPr lang="en-US" sz="3000" b="1" dirty="0">
                <a:solidFill>
                  <a:srgbClr val="002060"/>
                </a:solidFill>
              </a:rPr>
              <a:t>navigate the Greek cluster</a:t>
            </a:r>
            <a:endParaRPr lang="el-GR" sz="3000" b="1" dirty="0">
              <a:solidFill>
                <a:srgbClr val="002060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="" xmlns:a16="http://schemas.microsoft.com/office/drawing/2014/main" id="{3782B941-355F-4CF0-990E-936E60724B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2228" y="1313572"/>
            <a:ext cx="10027920" cy="3579849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l-GR" sz="2400" dirty="0" smtClean="0">
                <a:solidFill>
                  <a:srgbClr val="FF6600"/>
                </a:solidFill>
              </a:rPr>
              <a:t> Εφτά βασικές </a:t>
            </a:r>
            <a:r>
              <a:rPr lang="el-GR" sz="2400" dirty="0">
                <a:solidFill>
                  <a:srgbClr val="FF6600"/>
                </a:solidFill>
              </a:rPr>
              <a:t>κατηγορίες </a:t>
            </a:r>
            <a:r>
              <a:rPr lang="el-GR" sz="2400" dirty="0">
                <a:solidFill>
                  <a:schemeClr val="accent3">
                    <a:lumMod val="75000"/>
                  </a:schemeClr>
                </a:solidFill>
              </a:rPr>
              <a:t>που χωρίζονται </a:t>
            </a:r>
            <a:r>
              <a:rPr lang="el-GR" sz="2400" dirty="0" smtClean="0">
                <a:solidFill>
                  <a:schemeClr val="accent3">
                    <a:lumMod val="75000"/>
                  </a:schemeClr>
                </a:solidFill>
              </a:rPr>
              <a:t>σε </a:t>
            </a:r>
            <a:r>
              <a:rPr lang="el-GR" sz="2400" smtClean="0">
                <a:solidFill>
                  <a:schemeClr val="accent3">
                    <a:lumMod val="75000"/>
                  </a:schemeClr>
                </a:solidFill>
              </a:rPr>
              <a:t>πάνω από 100 </a:t>
            </a:r>
            <a:r>
              <a:rPr lang="el-GR" sz="2400" dirty="0">
                <a:solidFill>
                  <a:schemeClr val="accent3">
                    <a:lumMod val="75000"/>
                  </a:schemeClr>
                </a:solidFill>
              </a:rPr>
              <a:t>υποκατηγορίες</a:t>
            </a:r>
            <a:endParaRPr lang="en-US" sz="2400" dirty="0">
              <a:solidFill>
                <a:schemeClr val="accent3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l-GR" sz="2400" dirty="0">
              <a:solidFill>
                <a:schemeClr val="accent3">
                  <a:lumMod val="75000"/>
                </a:schemeClr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l-GR" sz="2400" dirty="0" smtClean="0">
                <a:solidFill>
                  <a:schemeClr val="accent3">
                    <a:lumMod val="75000"/>
                  </a:schemeClr>
                </a:solidFill>
              </a:rPr>
              <a:t>Εταιρείες </a:t>
            </a:r>
            <a:r>
              <a:rPr lang="el-GR" sz="2400" dirty="0">
                <a:solidFill>
                  <a:schemeClr val="accent3">
                    <a:lumMod val="75000"/>
                  </a:schemeClr>
                </a:solidFill>
              </a:rPr>
              <a:t>διαχείρισης εμπορικών πλοίων</a:t>
            </a:r>
          </a:p>
          <a:p>
            <a:pPr marL="457200" indent="-457200">
              <a:buFont typeface="+mj-lt"/>
              <a:buAutoNum type="arabicPeriod"/>
            </a:pPr>
            <a:r>
              <a:rPr lang="el-GR" sz="2400" dirty="0" smtClean="0">
                <a:solidFill>
                  <a:schemeClr val="accent3">
                    <a:lumMod val="75000"/>
                  </a:schemeClr>
                </a:solidFill>
              </a:rPr>
              <a:t>Ναυτιλιακή </a:t>
            </a:r>
            <a:r>
              <a:rPr lang="el-GR" sz="2400" dirty="0">
                <a:solidFill>
                  <a:schemeClr val="accent3">
                    <a:lumMod val="75000"/>
                  </a:schemeClr>
                </a:solidFill>
              </a:rPr>
              <a:t>τεχνολογία,</a:t>
            </a:r>
            <a:r>
              <a:rPr lang="en-US" sz="2400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l-GR" sz="2400" dirty="0">
                <a:solidFill>
                  <a:schemeClr val="accent3">
                    <a:lumMod val="75000"/>
                  </a:schemeClr>
                </a:solidFill>
              </a:rPr>
              <a:t>έρευνα και εκπαίδευση</a:t>
            </a:r>
          </a:p>
          <a:p>
            <a:pPr marL="457200" indent="-457200">
              <a:buFont typeface="+mj-lt"/>
              <a:buAutoNum type="arabicPeriod"/>
            </a:pPr>
            <a:r>
              <a:rPr lang="el-GR" sz="2400" dirty="0" smtClean="0">
                <a:solidFill>
                  <a:schemeClr val="accent3">
                    <a:lumMod val="75000"/>
                  </a:schemeClr>
                </a:solidFill>
              </a:rPr>
              <a:t>Ναυτιλιακή </a:t>
            </a:r>
            <a:r>
              <a:rPr lang="el-GR" sz="2400" dirty="0">
                <a:solidFill>
                  <a:schemeClr val="accent3">
                    <a:lumMod val="75000"/>
                  </a:schemeClr>
                </a:solidFill>
              </a:rPr>
              <a:t>βιομηχανία και εμπόριο</a:t>
            </a:r>
          </a:p>
          <a:p>
            <a:pPr marL="457200" indent="-457200">
              <a:buFont typeface="+mj-lt"/>
              <a:buAutoNum type="arabicPeriod"/>
            </a:pPr>
            <a:r>
              <a:rPr lang="el-GR" sz="2400" dirty="0" smtClean="0">
                <a:solidFill>
                  <a:schemeClr val="accent3">
                    <a:lumMod val="75000"/>
                  </a:schemeClr>
                </a:solidFill>
              </a:rPr>
              <a:t>Θαλάσσιος </a:t>
            </a:r>
            <a:r>
              <a:rPr lang="el-GR" sz="2400" dirty="0">
                <a:solidFill>
                  <a:schemeClr val="accent3">
                    <a:lumMod val="75000"/>
                  </a:schemeClr>
                </a:solidFill>
              </a:rPr>
              <a:t>τουρισμός</a:t>
            </a:r>
          </a:p>
          <a:p>
            <a:pPr marL="457200" indent="-457200">
              <a:buFont typeface="+mj-lt"/>
              <a:buAutoNum type="arabicPeriod"/>
            </a:pPr>
            <a:r>
              <a:rPr lang="el-GR" sz="2400" dirty="0" smtClean="0">
                <a:solidFill>
                  <a:schemeClr val="accent3">
                    <a:lumMod val="75000"/>
                  </a:schemeClr>
                </a:solidFill>
              </a:rPr>
              <a:t>Ναυτική </a:t>
            </a:r>
            <a:r>
              <a:rPr lang="el-GR" sz="2400" dirty="0">
                <a:solidFill>
                  <a:schemeClr val="accent3">
                    <a:lumMod val="75000"/>
                  </a:schemeClr>
                </a:solidFill>
              </a:rPr>
              <a:t>παράδοση και </a:t>
            </a:r>
            <a:r>
              <a:rPr lang="el-GR" sz="2400" dirty="0" err="1">
                <a:solidFill>
                  <a:schemeClr val="accent3">
                    <a:lumMod val="75000"/>
                  </a:schemeClr>
                </a:solidFill>
              </a:rPr>
              <a:t>ναυταθλητισμός</a:t>
            </a:r>
            <a:endParaRPr lang="el-GR" sz="2400" dirty="0">
              <a:solidFill>
                <a:schemeClr val="accent3">
                  <a:lumMod val="75000"/>
                </a:schemeClr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l-GR" sz="2400" dirty="0" smtClean="0">
                <a:solidFill>
                  <a:schemeClr val="accent3">
                    <a:lumMod val="75000"/>
                  </a:schemeClr>
                </a:solidFill>
              </a:rPr>
              <a:t>Διοικητικές </a:t>
            </a:r>
            <a:r>
              <a:rPr lang="el-GR" sz="2400" dirty="0">
                <a:solidFill>
                  <a:schemeClr val="accent3">
                    <a:lumMod val="75000"/>
                  </a:schemeClr>
                </a:solidFill>
              </a:rPr>
              <a:t>υπηρεσίες </a:t>
            </a:r>
            <a:r>
              <a:rPr lang="el-GR" sz="2400" dirty="0" smtClean="0">
                <a:solidFill>
                  <a:schemeClr val="accent3">
                    <a:lumMod val="75000"/>
                  </a:schemeClr>
                </a:solidFill>
              </a:rPr>
              <a:t>–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l-GR" sz="2400" dirty="0" smtClean="0">
                <a:solidFill>
                  <a:schemeClr val="accent3">
                    <a:lumMod val="75000"/>
                  </a:schemeClr>
                </a:solidFill>
              </a:rPr>
              <a:t>υπηρεσίες </a:t>
            </a:r>
            <a:r>
              <a:rPr lang="el-GR" sz="2400" dirty="0">
                <a:solidFill>
                  <a:schemeClr val="accent3">
                    <a:lumMod val="75000"/>
                  </a:schemeClr>
                </a:solidFill>
              </a:rPr>
              <a:t>στη </a:t>
            </a:r>
            <a:r>
              <a:rPr lang="el-GR" sz="2400" dirty="0" smtClean="0">
                <a:solidFill>
                  <a:schemeClr val="accent3">
                    <a:lumMod val="75000"/>
                  </a:schemeClr>
                </a:solidFill>
              </a:rPr>
              <a:t>ναυτιλία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</a:rPr>
              <a:t>Logistics </a:t>
            </a:r>
            <a:r>
              <a:rPr lang="el-GR" sz="2400" dirty="0" smtClean="0">
                <a:solidFill>
                  <a:schemeClr val="accent3">
                    <a:lumMod val="75000"/>
                  </a:schemeClr>
                </a:solidFill>
              </a:rPr>
              <a:t>και Εφοδιαστική Αλυσίδα</a:t>
            </a:r>
            <a:endParaRPr lang="el-GR" sz="2400" dirty="0">
              <a:solidFill>
                <a:schemeClr val="accent3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412933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="" xmlns:a16="http://schemas.microsoft.com/office/drawing/2014/main" id="{4688D3BA-6785-479D-B709-4C005EB379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553650"/>
            <a:ext cx="10027920" cy="548640"/>
          </a:xfrm>
        </p:spPr>
        <p:txBody>
          <a:bodyPr/>
          <a:lstStyle/>
          <a:p>
            <a:r>
              <a:rPr lang="en-US" sz="3000" b="1" dirty="0">
                <a:solidFill>
                  <a:srgbClr val="002060"/>
                </a:solidFill>
              </a:rPr>
              <a:t>Maritime </a:t>
            </a:r>
            <a:r>
              <a:rPr lang="en-US" sz="3000" b="1" dirty="0" err="1">
                <a:solidFill>
                  <a:srgbClr val="002060"/>
                </a:solidFill>
              </a:rPr>
              <a:t>hellas</a:t>
            </a:r>
            <a:r>
              <a:rPr lang="en-US" sz="3000" b="1" dirty="0">
                <a:solidFill>
                  <a:srgbClr val="002060"/>
                </a:solidFill>
              </a:rPr>
              <a:t>-navigate the Greek cluster</a:t>
            </a:r>
            <a:endParaRPr lang="el-GR" sz="3000" b="1" dirty="0">
              <a:solidFill>
                <a:srgbClr val="002060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="" xmlns:a16="http://schemas.microsoft.com/office/drawing/2014/main" id="{5F64F8CC-F7CD-439A-ADBD-DC581BAE6B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215025"/>
            <a:ext cx="10027920" cy="346545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chemeClr val="accent3">
                    <a:lumMod val="75000"/>
                  </a:schemeClr>
                </a:solidFill>
              </a:rPr>
              <a:t>   </a:t>
            </a:r>
            <a:r>
              <a:rPr lang="el-GR" sz="2400" dirty="0">
                <a:solidFill>
                  <a:srgbClr val="FF6600"/>
                </a:solidFill>
              </a:rPr>
              <a:t>Στόχοι</a:t>
            </a:r>
            <a:r>
              <a:rPr lang="el-GR" sz="2400" dirty="0">
                <a:solidFill>
                  <a:schemeClr val="accent3">
                    <a:lumMod val="75000"/>
                  </a:schemeClr>
                </a:solidFill>
              </a:rPr>
              <a:t> του 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</a:rPr>
              <a:t>Maritime-</a:t>
            </a:r>
            <a:r>
              <a:rPr lang="en-US" sz="2400" dirty="0">
                <a:solidFill>
                  <a:schemeClr val="accent3">
                    <a:lumMod val="75000"/>
                  </a:schemeClr>
                </a:solidFill>
              </a:rPr>
              <a:t>H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</a:rPr>
              <a:t>ellas</a:t>
            </a:r>
            <a:r>
              <a:rPr lang="el-GR" sz="2400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l-GR" sz="2400" dirty="0">
                <a:solidFill>
                  <a:schemeClr val="accent3">
                    <a:lumMod val="75000"/>
                  </a:schemeClr>
                </a:solidFill>
              </a:rPr>
              <a:t>είναι</a:t>
            </a:r>
            <a:r>
              <a:rPr lang="en-US" sz="2400" dirty="0">
                <a:solidFill>
                  <a:schemeClr val="accent3">
                    <a:lumMod val="75000"/>
                  </a:schemeClr>
                </a:solidFill>
              </a:rPr>
              <a:t>:</a:t>
            </a:r>
            <a:endParaRPr lang="el-GR" sz="2400" dirty="0">
              <a:solidFill>
                <a:schemeClr val="accent3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n-US" sz="2400" dirty="0">
              <a:solidFill>
                <a:schemeClr val="accent3">
                  <a:lumMod val="75000"/>
                </a:schemeClr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l-GR" sz="2400" dirty="0">
                <a:solidFill>
                  <a:schemeClr val="accent3">
                    <a:lumMod val="75000"/>
                  </a:schemeClr>
                </a:solidFill>
              </a:rPr>
              <a:t>Να </a:t>
            </a:r>
            <a:r>
              <a:rPr lang="el-GR" sz="2400" dirty="0" smtClean="0">
                <a:solidFill>
                  <a:schemeClr val="accent3">
                    <a:lumMod val="75000"/>
                  </a:schemeClr>
                </a:solidFill>
              </a:rPr>
              <a:t>προαγάγει </a:t>
            </a:r>
            <a:r>
              <a:rPr lang="el-GR" sz="2400" dirty="0">
                <a:solidFill>
                  <a:schemeClr val="accent3">
                    <a:lumMod val="75000"/>
                  </a:schemeClr>
                </a:solidFill>
              </a:rPr>
              <a:t>την ελληνική ναυτιλία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sz="2400" dirty="0">
                <a:solidFill>
                  <a:schemeClr val="accent3">
                    <a:lumMod val="75000"/>
                  </a:schemeClr>
                </a:solidFill>
              </a:rPr>
              <a:t>Να φέρει σε επαφή τα μέλη της ευρύτερης ναυτιλιακής κοινότητας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sz="2400" dirty="0">
                <a:solidFill>
                  <a:schemeClr val="accent3">
                    <a:lumMod val="75000"/>
                  </a:schemeClr>
                </a:solidFill>
              </a:rPr>
              <a:t>Να μεταφέρει </a:t>
            </a:r>
            <a:r>
              <a:rPr lang="el-GR" sz="2400" dirty="0" smtClean="0">
                <a:solidFill>
                  <a:schemeClr val="accent3">
                    <a:lumMod val="75000"/>
                  </a:schemeClr>
                </a:solidFill>
              </a:rPr>
              <a:t>τεχνογνωσία</a:t>
            </a:r>
            <a:endParaRPr lang="el-GR" sz="2400" dirty="0">
              <a:solidFill>
                <a:schemeClr val="accent3">
                  <a:lumMod val="75000"/>
                </a:schemeClr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l-GR" sz="2400" dirty="0">
                <a:solidFill>
                  <a:schemeClr val="accent3">
                    <a:lumMod val="75000"/>
                  </a:schemeClr>
                </a:solidFill>
              </a:rPr>
              <a:t>Να δημιουργήσει δίκτυα συνεργασίας εντός και εκτός Ελλάδας</a:t>
            </a:r>
            <a:endParaRPr lang="en-US" sz="2400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9978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="" xmlns:a16="http://schemas.microsoft.com/office/drawing/2014/main" id="{7A607375-5558-4DF7-BE30-FF60D08C51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3775" y="375781"/>
            <a:ext cx="11578225" cy="951978"/>
          </a:xfrm>
        </p:spPr>
        <p:txBody>
          <a:bodyPr/>
          <a:lstStyle/>
          <a:p>
            <a:r>
              <a:rPr lang="el-GR" sz="3000" b="1" dirty="0">
                <a:solidFill>
                  <a:srgbClr val="002060"/>
                </a:solidFill>
              </a:rPr>
              <a:t>ΟΦΕΛΗ ΑΠΟ ΤΗ ΣΥΜΜΕΤΟΧΗ </a:t>
            </a:r>
            <a:r>
              <a:rPr lang="el-GR" sz="3000" b="1" dirty="0" smtClean="0">
                <a:solidFill>
                  <a:srgbClr val="002060"/>
                </a:solidFill>
              </a:rPr>
              <a:t>ΣΤΟ </a:t>
            </a:r>
            <a:r>
              <a:rPr lang="en-US" sz="3000" b="1" dirty="0" smtClean="0">
                <a:solidFill>
                  <a:srgbClr val="002060"/>
                </a:solidFill>
              </a:rPr>
              <a:t>E</a:t>
            </a:r>
            <a:r>
              <a:rPr lang="el-GR" sz="3000" b="1" dirty="0" smtClean="0">
                <a:solidFill>
                  <a:srgbClr val="002060"/>
                </a:solidFill>
              </a:rPr>
              <a:t>ΛΛΗΝΙΚΟ </a:t>
            </a:r>
            <a:r>
              <a:rPr lang="el-GR" sz="3000" b="1" dirty="0">
                <a:solidFill>
                  <a:srgbClr val="002060"/>
                </a:solidFill>
              </a:rPr>
              <a:t>ΝΑΥΤΙΛΙΑΚΟ </a:t>
            </a:r>
            <a:r>
              <a:rPr lang="en-US" sz="3000" b="1" dirty="0" smtClean="0">
                <a:solidFill>
                  <a:srgbClr val="002060"/>
                </a:solidFill>
              </a:rPr>
              <a:t>CLUSTER</a:t>
            </a:r>
            <a:endParaRPr lang="el-GR" sz="3000" b="1" dirty="0">
              <a:solidFill>
                <a:srgbClr val="002060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="" xmlns:a16="http://schemas.microsoft.com/office/drawing/2014/main" id="{EF6051B4-F7C2-49A8-B062-5FB35BBA41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pPr>
              <a:buFont typeface="Arial" panose="020B0604020202020204" pitchFamily="34" charset="0"/>
              <a:buChar char="•"/>
            </a:pPr>
            <a:r>
              <a:rPr lang="el-GR" sz="2400" dirty="0" smtClean="0">
                <a:solidFill>
                  <a:schemeClr val="accent3">
                    <a:lumMod val="75000"/>
                  </a:schemeClr>
                </a:solidFill>
              </a:rPr>
              <a:t>Άμεση </a:t>
            </a:r>
            <a:r>
              <a:rPr lang="el-GR" sz="2400" dirty="0">
                <a:solidFill>
                  <a:schemeClr val="accent3">
                    <a:lumMod val="75000"/>
                  </a:schemeClr>
                </a:solidFill>
              </a:rPr>
              <a:t>και έγκαιρη </a:t>
            </a:r>
            <a:r>
              <a:rPr lang="el-GR" sz="2400" dirty="0" smtClean="0">
                <a:solidFill>
                  <a:schemeClr val="accent3">
                    <a:lumMod val="75000"/>
                  </a:schemeClr>
                </a:solidFill>
              </a:rPr>
              <a:t>πληροφόρηση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sz="2400" dirty="0" smtClean="0">
                <a:solidFill>
                  <a:schemeClr val="accent3">
                    <a:lumMod val="75000"/>
                  </a:schemeClr>
                </a:solidFill>
              </a:rPr>
              <a:t>Ευκολότερη </a:t>
            </a:r>
            <a:r>
              <a:rPr lang="el-GR" sz="2400" dirty="0">
                <a:solidFill>
                  <a:schemeClr val="accent3">
                    <a:lumMod val="75000"/>
                  </a:schemeClr>
                </a:solidFill>
              </a:rPr>
              <a:t>πρόσβαση σε νέες τεχνολογίες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sz="2400" dirty="0" smtClean="0">
                <a:solidFill>
                  <a:schemeClr val="accent3">
                    <a:lumMod val="75000"/>
                  </a:schemeClr>
                </a:solidFill>
              </a:rPr>
              <a:t>Πρόσβαση </a:t>
            </a:r>
            <a:r>
              <a:rPr lang="el-GR" sz="2400" dirty="0">
                <a:solidFill>
                  <a:schemeClr val="accent3">
                    <a:lumMod val="75000"/>
                  </a:schemeClr>
                </a:solidFill>
              </a:rPr>
              <a:t>σε εξειδικευμένα προϊόντα ή υπηρεσίες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sz="2400" dirty="0">
                <a:solidFill>
                  <a:schemeClr val="accent3">
                    <a:lumMod val="75000"/>
                  </a:schemeClr>
                </a:solidFill>
              </a:rPr>
              <a:t>Α</a:t>
            </a:r>
            <a:r>
              <a:rPr lang="el-GR" sz="2400" dirty="0" smtClean="0">
                <a:solidFill>
                  <a:schemeClr val="accent3">
                    <a:lumMod val="75000"/>
                  </a:schemeClr>
                </a:solidFill>
              </a:rPr>
              <a:t>νάπτυξη </a:t>
            </a:r>
            <a:r>
              <a:rPr lang="el-GR" sz="2400" dirty="0">
                <a:solidFill>
                  <a:schemeClr val="accent3">
                    <a:lumMod val="75000"/>
                  </a:schemeClr>
                </a:solidFill>
              </a:rPr>
              <a:t>καινοτομίας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sz="2400" dirty="0">
                <a:solidFill>
                  <a:schemeClr val="accent3">
                    <a:lumMod val="75000"/>
                  </a:schemeClr>
                </a:solidFill>
              </a:rPr>
              <a:t>Ε</a:t>
            </a:r>
            <a:r>
              <a:rPr lang="el-GR" sz="2400" dirty="0" smtClean="0">
                <a:solidFill>
                  <a:schemeClr val="accent3">
                    <a:lumMod val="75000"/>
                  </a:schemeClr>
                </a:solidFill>
              </a:rPr>
              <a:t>νίσχυση </a:t>
            </a:r>
            <a:r>
              <a:rPr lang="el-GR" sz="2400" dirty="0">
                <a:solidFill>
                  <a:schemeClr val="accent3">
                    <a:lumMod val="75000"/>
                  </a:schemeClr>
                </a:solidFill>
              </a:rPr>
              <a:t>εξωστρέφειας</a:t>
            </a:r>
          </a:p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97532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="" xmlns:a16="http://schemas.microsoft.com/office/drawing/2014/main" id="{D8FF05FA-CD67-4420-87D7-9BD71586E1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528598"/>
            <a:ext cx="10027920" cy="548640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002060"/>
                </a:solidFill>
              </a:rPr>
              <a:t>Maritime </a:t>
            </a:r>
            <a:r>
              <a:rPr lang="en-US" b="1" dirty="0" err="1">
                <a:solidFill>
                  <a:srgbClr val="002060"/>
                </a:solidFill>
              </a:rPr>
              <a:t>hellas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smtClean="0">
                <a:solidFill>
                  <a:srgbClr val="002060"/>
                </a:solidFill>
              </a:rPr>
              <a:t>– navigate </a:t>
            </a:r>
            <a:r>
              <a:rPr lang="en-US" b="1" dirty="0">
                <a:solidFill>
                  <a:srgbClr val="002060"/>
                </a:solidFill>
              </a:rPr>
              <a:t>the Greek cluster</a:t>
            </a:r>
            <a:endParaRPr lang="el-GR" b="1" dirty="0">
              <a:solidFill>
                <a:srgbClr val="002060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="" xmlns:a16="http://schemas.microsoft.com/office/drawing/2014/main" id="{BA9A7A74-161A-4D2C-A414-E6C6AFF5EA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5557" y="1125681"/>
            <a:ext cx="11478986" cy="3579849"/>
          </a:xfrm>
        </p:spPr>
        <p:txBody>
          <a:bodyPr/>
          <a:lstStyle/>
          <a:p>
            <a:pPr marL="0" indent="0" algn="ctr">
              <a:buNone/>
            </a:pPr>
            <a:r>
              <a:rPr lang="el-GR" dirty="0"/>
              <a:t>                                           </a:t>
            </a:r>
          </a:p>
          <a:p>
            <a:pPr marL="0" indent="0" algn="ctr">
              <a:buNone/>
            </a:pPr>
            <a:r>
              <a:rPr lang="el-GR" sz="2800" i="1" dirty="0" smtClean="0">
                <a:solidFill>
                  <a:schemeClr val="accent3">
                    <a:lumMod val="75000"/>
                  </a:schemeClr>
                </a:solidFill>
              </a:rPr>
              <a:t>Εγγραφείτε </a:t>
            </a:r>
            <a:r>
              <a:rPr lang="el-GR" sz="2800" i="1" dirty="0">
                <a:solidFill>
                  <a:schemeClr val="accent3">
                    <a:lumMod val="75000"/>
                  </a:schemeClr>
                </a:solidFill>
              </a:rPr>
              <a:t>στο </a:t>
            </a:r>
          </a:p>
          <a:p>
            <a:pPr marL="0" indent="0" algn="ctr">
              <a:buNone/>
            </a:pPr>
            <a:endParaRPr lang="el-GR" sz="2800" i="1" dirty="0">
              <a:solidFill>
                <a:schemeClr val="accent3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en-US" sz="2800" i="1" dirty="0">
                <a:solidFill>
                  <a:schemeClr val="accent2"/>
                </a:solidFill>
                <a:hlinkClick r:id="rId2"/>
              </a:rPr>
              <a:t>www.maritimehellas.org</a:t>
            </a:r>
            <a:r>
              <a:rPr lang="en-US" sz="2800" i="1" dirty="0">
                <a:solidFill>
                  <a:schemeClr val="accent2"/>
                </a:solidFill>
              </a:rPr>
              <a:t> </a:t>
            </a:r>
          </a:p>
          <a:p>
            <a:pPr marL="0" indent="0" algn="ctr">
              <a:buNone/>
            </a:pPr>
            <a:endParaRPr lang="en-US" sz="2800" i="1" dirty="0">
              <a:solidFill>
                <a:schemeClr val="accent3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el-GR" sz="2800" i="1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l-GR" sz="2800" i="1" dirty="0" smtClean="0">
                <a:solidFill>
                  <a:schemeClr val="accent3">
                    <a:lumMod val="75000"/>
                  </a:schemeClr>
                </a:solidFill>
              </a:rPr>
              <a:t>και </a:t>
            </a:r>
            <a:r>
              <a:rPr lang="el-GR" sz="2800" i="1" dirty="0">
                <a:solidFill>
                  <a:schemeClr val="accent3">
                    <a:lumMod val="75000"/>
                  </a:schemeClr>
                </a:solidFill>
              </a:rPr>
              <a:t>δημιουργήστε προστιθέμενη αξία για την επιχείρησή σας!!</a:t>
            </a:r>
          </a:p>
        </p:txBody>
      </p:sp>
    </p:spTree>
    <p:extLst>
      <p:ext uri="{BB962C8B-B14F-4D97-AF65-F5344CB8AC3E}">
        <p14:creationId xmlns:p14="http://schemas.microsoft.com/office/powerpoint/2010/main" val="40129571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="" xmlns:a16="http://schemas.microsoft.com/office/drawing/2014/main" id="{B9B634FA-CA0B-484E-BDA5-EDE6D8D3E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603754"/>
            <a:ext cx="10027920" cy="548640"/>
          </a:xfrm>
        </p:spPr>
        <p:txBody>
          <a:bodyPr/>
          <a:lstStyle/>
          <a:p>
            <a:r>
              <a:rPr lang="en-US" sz="3000" b="1" dirty="0">
                <a:solidFill>
                  <a:srgbClr val="002060"/>
                </a:solidFill>
              </a:rPr>
              <a:t>Maritime </a:t>
            </a:r>
            <a:r>
              <a:rPr lang="en-US" sz="3000" b="1" dirty="0" err="1">
                <a:solidFill>
                  <a:srgbClr val="002060"/>
                </a:solidFill>
              </a:rPr>
              <a:t>hellas</a:t>
            </a:r>
            <a:r>
              <a:rPr lang="en-US" sz="3000" b="1" dirty="0">
                <a:solidFill>
                  <a:srgbClr val="002060"/>
                </a:solidFill>
              </a:rPr>
              <a:t>-navigate the Greek cluster</a:t>
            </a:r>
            <a:endParaRPr lang="el-GR" sz="3000" b="1" dirty="0">
              <a:solidFill>
                <a:srgbClr val="002060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="" xmlns:a16="http://schemas.microsoft.com/office/drawing/2014/main" id="{942B309F-12C6-4F50-8E3C-EA4528B89E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l-GR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el-GR" sz="2400" dirty="0" smtClean="0">
                <a:solidFill>
                  <a:schemeClr val="accent3">
                    <a:lumMod val="75000"/>
                  </a:schemeClr>
                </a:solidFill>
              </a:rPr>
              <a:t>Αύξηση </a:t>
            </a:r>
            <a:r>
              <a:rPr lang="el-GR" sz="2400" dirty="0">
                <a:solidFill>
                  <a:schemeClr val="accent3">
                    <a:lumMod val="75000"/>
                  </a:schemeClr>
                </a:solidFill>
              </a:rPr>
              <a:t>της αναγνωσιμότητας και ισχυροποίηση του προφίλ </a:t>
            </a:r>
            <a:r>
              <a:rPr lang="el-GR" sz="2400" dirty="0" smtClean="0">
                <a:solidFill>
                  <a:schemeClr val="accent3">
                    <a:lumMod val="75000"/>
                  </a:schemeClr>
                </a:solidFill>
              </a:rPr>
              <a:t>του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l-GR" sz="2400" dirty="0" smtClean="0">
                <a:solidFill>
                  <a:schemeClr val="accent3">
                    <a:lumMod val="75000"/>
                  </a:schemeClr>
                </a:solidFill>
              </a:rPr>
              <a:t>εγγεγραμμένου </a:t>
            </a:r>
            <a:r>
              <a:rPr lang="el-GR" sz="2400" dirty="0">
                <a:solidFill>
                  <a:schemeClr val="accent3">
                    <a:lumMod val="75000"/>
                  </a:schemeClr>
                </a:solidFill>
              </a:rPr>
              <a:t>στον ελληνικό ναυτιλιακό κλάδο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l-GR" sz="2400" dirty="0">
                <a:solidFill>
                  <a:schemeClr val="accent3">
                    <a:lumMod val="75000"/>
                  </a:schemeClr>
                </a:solidFill>
              </a:rPr>
              <a:t>Ευκολότερη πρόσβαση και επικοινωνία με τις άλλες εταιρείες του κλάδου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l-GR" sz="2400" dirty="0">
                <a:solidFill>
                  <a:schemeClr val="accent3">
                    <a:lumMod val="75000"/>
                  </a:schemeClr>
                </a:solidFill>
              </a:rPr>
              <a:t>Έμμεση διαφήμιση του μέλους μέσω της κεντρικής διαφημιστικής καμπάνιας και συνεχόμενης προώθησης του </a:t>
            </a:r>
            <a:r>
              <a:rPr lang="en-US" sz="2400" dirty="0">
                <a:solidFill>
                  <a:schemeClr val="accent3">
                    <a:lumMod val="75000"/>
                  </a:schemeClr>
                </a:solidFill>
              </a:rPr>
              <a:t>Maritime Hellas </a:t>
            </a:r>
            <a:r>
              <a:rPr lang="el-GR" sz="2400" dirty="0">
                <a:solidFill>
                  <a:schemeClr val="accent3">
                    <a:lumMod val="75000"/>
                  </a:schemeClr>
                </a:solidFill>
              </a:rPr>
              <a:t>στην ελληνική και παγκόσμια αγορά</a:t>
            </a:r>
          </a:p>
        </p:txBody>
      </p:sp>
    </p:spTree>
    <p:extLst>
      <p:ext uri="{BB962C8B-B14F-4D97-AF65-F5344CB8AC3E}">
        <p14:creationId xmlns:p14="http://schemas.microsoft.com/office/powerpoint/2010/main" val="2943047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Γωνίες">
  <a:themeElements>
    <a:clrScheme name="Γωνίες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Γωνίες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Γωνίες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350</TotalTime>
  <Words>232</Words>
  <Application>Microsoft Office PowerPoint</Application>
  <PresentationFormat>Προσαρμογή</PresentationFormat>
  <Paragraphs>41</Paragraphs>
  <Slides>7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8" baseType="lpstr">
      <vt:lpstr>Γωνίες</vt:lpstr>
      <vt:lpstr>Παρουσίαση του PowerPoint</vt:lpstr>
      <vt:lpstr>Maritime Hellas-navigate the Greek cluster</vt:lpstr>
      <vt:lpstr>Maritime hellas-navigate the Greek cluster</vt:lpstr>
      <vt:lpstr>Maritime hellas-navigate the Greek cluster</vt:lpstr>
      <vt:lpstr>ΟΦΕΛΗ ΑΠΟ ΤΗ ΣΥΜΜΕΤΟΧΗ ΣΤΟ EΛΛΗΝΙΚΟ ΝΑΥΤΙΛΙΑΚΟ CLUSTER</vt:lpstr>
      <vt:lpstr>Maritime hellas – navigate the Greek cluster</vt:lpstr>
      <vt:lpstr>Maritime hellas-navigate the Greek cluster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Marianna</dc:creator>
  <cp:lastModifiedBy>user</cp:lastModifiedBy>
  <cp:revision>75</cp:revision>
  <cp:lastPrinted>2017-09-04T10:05:53Z</cp:lastPrinted>
  <dcterms:created xsi:type="dcterms:W3CDTF">2017-08-25T07:55:09Z</dcterms:created>
  <dcterms:modified xsi:type="dcterms:W3CDTF">2017-09-13T06:19:35Z</dcterms:modified>
</cp:coreProperties>
</file>