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7" r:id="rId2"/>
    <p:sldId id="284" r:id="rId3"/>
    <p:sldId id="286" r:id="rId4"/>
    <p:sldId id="811" r:id="rId5"/>
    <p:sldId id="812" r:id="rId6"/>
    <p:sldId id="287" r:id="rId7"/>
    <p:sldId id="298" r:id="rId8"/>
    <p:sldId id="813" r:id="rId9"/>
    <p:sldId id="701" r:id="rId10"/>
    <p:sldId id="791" r:id="rId11"/>
    <p:sldId id="787" r:id="rId12"/>
    <p:sldId id="290" r:id="rId13"/>
    <p:sldId id="303" r:id="rId14"/>
    <p:sldId id="291" r:id="rId15"/>
    <p:sldId id="292" r:id="rId16"/>
    <p:sldId id="293" r:id="rId17"/>
    <p:sldId id="294" r:id="rId18"/>
    <p:sldId id="295" r:id="rId19"/>
    <p:sldId id="300" r:id="rId20"/>
    <p:sldId id="301" r:id="rId21"/>
    <p:sldId id="302" r:id="rId22"/>
    <p:sldId id="718" r:id="rId23"/>
    <p:sldId id="709" r:id="rId24"/>
    <p:sldId id="712" r:id="rId25"/>
    <p:sldId id="715" r:id="rId26"/>
    <p:sldId id="815" r:id="rId27"/>
    <p:sldId id="801" r:id="rId28"/>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2"/>
    <a:srgbClr val="99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85" autoAdjust="0"/>
    <p:restoredTop sz="94659"/>
  </p:normalViewPr>
  <p:slideViewPr>
    <p:cSldViewPr snapToGrid="0" snapToObjects="1">
      <p:cViewPr>
        <p:scale>
          <a:sx n="118" d="100"/>
          <a:sy n="118" d="100"/>
        </p:scale>
        <p:origin x="-17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A1F386-C24B-9843-AE79-0A3544894625}" type="doc">
      <dgm:prSet loTypeId="urn:microsoft.com/office/officeart/2005/8/layout/venn3" loCatId="" qsTypeId="urn:microsoft.com/office/officeart/2005/8/quickstyle/simple1" qsCatId="simple" csTypeId="urn:microsoft.com/office/officeart/2005/8/colors/accent3_2" csCatId="accent3" phldr="1"/>
      <dgm:spPr/>
      <dgm:t>
        <a:bodyPr/>
        <a:lstStyle/>
        <a:p>
          <a:endParaRPr lang="en-GB"/>
        </a:p>
      </dgm:t>
    </dgm:pt>
    <dgm:pt modelId="{5D77E837-CCE8-334A-AAEC-8713A544D599}">
      <dgm:prSet phldrT="[Text]"/>
      <dgm:spPr/>
      <dgm:t>
        <a:bodyPr/>
        <a:lstStyle/>
        <a:p>
          <a:r>
            <a:rPr lang="en-GB" dirty="0">
              <a:latin typeface="Gill Sans Nova Light" panose="020B0302020104020203" pitchFamily="34" charset="0"/>
            </a:rPr>
            <a:t>Community of practice</a:t>
          </a:r>
        </a:p>
      </dgm:t>
    </dgm:pt>
    <dgm:pt modelId="{06CC7781-17CF-AE46-91D2-DE7AE37212DE}" type="parTrans" cxnId="{3F082A8B-AB5B-8D46-B39F-85E27E4B74FD}">
      <dgm:prSet/>
      <dgm:spPr/>
      <dgm:t>
        <a:bodyPr/>
        <a:lstStyle/>
        <a:p>
          <a:endParaRPr lang="en-GB"/>
        </a:p>
      </dgm:t>
    </dgm:pt>
    <dgm:pt modelId="{AD87F235-0E1A-4240-8CBA-26BE13581CD4}" type="sibTrans" cxnId="{3F082A8B-AB5B-8D46-B39F-85E27E4B74FD}">
      <dgm:prSet/>
      <dgm:spPr/>
      <dgm:t>
        <a:bodyPr/>
        <a:lstStyle/>
        <a:p>
          <a:endParaRPr lang="en-GB"/>
        </a:p>
      </dgm:t>
    </dgm:pt>
    <dgm:pt modelId="{EE92291B-9CA5-404A-B900-2F4591D8780B}">
      <dgm:prSet phldrT="[Text]"/>
      <dgm:spPr/>
      <dgm:t>
        <a:bodyPr/>
        <a:lstStyle/>
        <a:p>
          <a:r>
            <a:rPr lang="en-GB" dirty="0">
              <a:latin typeface="Gill Sans Nova Light" panose="020B0302020104020203" pitchFamily="34" charset="0"/>
            </a:rPr>
            <a:t>E-learning courses</a:t>
          </a:r>
        </a:p>
      </dgm:t>
    </dgm:pt>
    <dgm:pt modelId="{BDE9B384-B0B8-CD4A-871B-7966905955CC}" type="parTrans" cxnId="{7ACEAF56-DF55-6C4F-B158-91E82CD091C3}">
      <dgm:prSet/>
      <dgm:spPr/>
      <dgm:t>
        <a:bodyPr/>
        <a:lstStyle/>
        <a:p>
          <a:endParaRPr lang="en-GB"/>
        </a:p>
      </dgm:t>
    </dgm:pt>
    <dgm:pt modelId="{DAB3F802-A50F-2C45-B492-5662BF880C88}" type="sibTrans" cxnId="{7ACEAF56-DF55-6C4F-B158-91E82CD091C3}">
      <dgm:prSet/>
      <dgm:spPr/>
      <dgm:t>
        <a:bodyPr/>
        <a:lstStyle/>
        <a:p>
          <a:endParaRPr lang="en-GB"/>
        </a:p>
      </dgm:t>
    </dgm:pt>
    <dgm:pt modelId="{75D46433-2FB9-1649-B3B4-4F8320C6A22E}">
      <dgm:prSet phldrT="[Text]"/>
      <dgm:spPr/>
      <dgm:t>
        <a:bodyPr/>
        <a:lstStyle/>
        <a:p>
          <a:r>
            <a:rPr lang="en-GB" dirty="0">
              <a:latin typeface="Gill Sans Nova Light" panose="020B0302020104020203" pitchFamily="34" charset="0"/>
            </a:rPr>
            <a:t>Best practices database</a:t>
          </a:r>
        </a:p>
      </dgm:t>
    </dgm:pt>
    <dgm:pt modelId="{C4E97DA8-9FDD-C54F-A0A9-915270A870B0}" type="parTrans" cxnId="{0596C0B8-2CFE-984B-A5F9-917D1824D5A2}">
      <dgm:prSet/>
      <dgm:spPr/>
      <dgm:t>
        <a:bodyPr/>
        <a:lstStyle/>
        <a:p>
          <a:endParaRPr lang="en-GB"/>
        </a:p>
      </dgm:t>
    </dgm:pt>
    <dgm:pt modelId="{2DB5B04F-F529-B541-8113-131279919AD4}" type="sibTrans" cxnId="{0596C0B8-2CFE-984B-A5F9-917D1824D5A2}">
      <dgm:prSet/>
      <dgm:spPr/>
      <dgm:t>
        <a:bodyPr/>
        <a:lstStyle/>
        <a:p>
          <a:endParaRPr lang="en-GB"/>
        </a:p>
      </dgm:t>
    </dgm:pt>
    <dgm:pt modelId="{5713F857-860E-3F4B-9FC0-0F9748D6A1D8}">
      <dgm:prSet phldrT="[Text]"/>
      <dgm:spPr/>
      <dgm:t>
        <a:bodyPr/>
        <a:lstStyle/>
        <a:p>
          <a:r>
            <a:rPr lang="en-GB" dirty="0">
              <a:latin typeface="Gill Sans Nova Light" panose="020B0302020104020203" pitchFamily="34" charset="0"/>
            </a:rPr>
            <a:t>Handbooks</a:t>
          </a:r>
        </a:p>
      </dgm:t>
    </dgm:pt>
    <dgm:pt modelId="{194A08A4-0564-274E-8736-515D97655269}" type="parTrans" cxnId="{89AA98BB-FE91-DC43-8B64-5805123863CD}">
      <dgm:prSet/>
      <dgm:spPr/>
      <dgm:t>
        <a:bodyPr/>
        <a:lstStyle/>
        <a:p>
          <a:endParaRPr lang="en-GB"/>
        </a:p>
      </dgm:t>
    </dgm:pt>
    <dgm:pt modelId="{02AB4AE8-D448-4240-B0F9-2C88A473C195}" type="sibTrans" cxnId="{89AA98BB-FE91-DC43-8B64-5805123863CD}">
      <dgm:prSet/>
      <dgm:spPr/>
      <dgm:t>
        <a:bodyPr/>
        <a:lstStyle/>
        <a:p>
          <a:endParaRPr lang="en-GB"/>
        </a:p>
      </dgm:t>
    </dgm:pt>
    <dgm:pt modelId="{8872349A-7ACC-A443-9AAF-592D1628E9ED}">
      <dgm:prSet phldrT="[Text]"/>
      <dgm:spPr/>
      <dgm:t>
        <a:bodyPr/>
        <a:lstStyle/>
        <a:p>
          <a:r>
            <a:rPr lang="en-GB" dirty="0">
              <a:latin typeface="Gill Sans Nova Light" panose="020B0302020104020203" pitchFamily="34" charset="0"/>
            </a:rPr>
            <a:t>Seminars</a:t>
          </a:r>
        </a:p>
      </dgm:t>
    </dgm:pt>
    <dgm:pt modelId="{7565709C-511D-074C-A243-33D360598822}" type="parTrans" cxnId="{741CC7E9-FE3E-4F40-B472-5CFCFBA1AF94}">
      <dgm:prSet/>
      <dgm:spPr/>
      <dgm:t>
        <a:bodyPr/>
        <a:lstStyle/>
        <a:p>
          <a:endParaRPr lang="en-GB"/>
        </a:p>
      </dgm:t>
    </dgm:pt>
    <dgm:pt modelId="{7B709FEA-A56E-F44C-9812-CBD30625E55F}" type="sibTrans" cxnId="{741CC7E9-FE3E-4F40-B472-5CFCFBA1AF94}">
      <dgm:prSet/>
      <dgm:spPr/>
      <dgm:t>
        <a:bodyPr/>
        <a:lstStyle/>
        <a:p>
          <a:endParaRPr lang="en-GB"/>
        </a:p>
      </dgm:t>
    </dgm:pt>
    <dgm:pt modelId="{B96036F5-56FA-464F-B4BF-949F5BA397BD}">
      <dgm:prSet phldrT="[Text]"/>
      <dgm:spPr/>
      <dgm:t>
        <a:bodyPr/>
        <a:lstStyle/>
        <a:p>
          <a:r>
            <a:rPr lang="en-GB" dirty="0">
              <a:latin typeface="Gill Sans Nova Light" panose="020B0302020104020203" pitchFamily="34" charset="0"/>
            </a:rPr>
            <a:t>Conferences</a:t>
          </a:r>
        </a:p>
      </dgm:t>
    </dgm:pt>
    <dgm:pt modelId="{11E24B0F-A57D-8A47-B7A1-B80677893659}" type="parTrans" cxnId="{821A1F0F-B4EE-DA4C-8B26-395AC28A3837}">
      <dgm:prSet/>
      <dgm:spPr/>
      <dgm:t>
        <a:bodyPr/>
        <a:lstStyle/>
        <a:p>
          <a:endParaRPr lang="en-GB"/>
        </a:p>
      </dgm:t>
    </dgm:pt>
    <dgm:pt modelId="{3A304ED0-E5E5-EF41-ADDB-94EFB1307452}" type="sibTrans" cxnId="{821A1F0F-B4EE-DA4C-8B26-395AC28A3837}">
      <dgm:prSet/>
      <dgm:spPr/>
      <dgm:t>
        <a:bodyPr/>
        <a:lstStyle/>
        <a:p>
          <a:endParaRPr lang="en-GB"/>
        </a:p>
      </dgm:t>
    </dgm:pt>
    <dgm:pt modelId="{87E11D1B-9031-0140-B1DE-9E85E0BD9C17}">
      <dgm:prSet phldrT="[Text]"/>
      <dgm:spPr/>
      <dgm:t>
        <a:bodyPr/>
        <a:lstStyle/>
        <a:p>
          <a:r>
            <a:rPr lang="en-GB" dirty="0">
              <a:latin typeface="Gill Sans Nova Light" panose="020B0302020104020203" pitchFamily="34" charset="0"/>
            </a:rPr>
            <a:t>Study tours</a:t>
          </a:r>
        </a:p>
      </dgm:t>
    </dgm:pt>
    <dgm:pt modelId="{6D6EC961-79C0-5C42-9138-B75A5233B01A}" type="parTrans" cxnId="{40D63215-8C7A-264C-903C-198583C5B612}">
      <dgm:prSet/>
      <dgm:spPr/>
      <dgm:t>
        <a:bodyPr/>
        <a:lstStyle/>
        <a:p>
          <a:endParaRPr lang="en-GB"/>
        </a:p>
      </dgm:t>
    </dgm:pt>
    <dgm:pt modelId="{ACC2C06C-B28E-2B4C-BD8E-12BF96B5A65F}" type="sibTrans" cxnId="{40D63215-8C7A-264C-903C-198583C5B612}">
      <dgm:prSet/>
      <dgm:spPr/>
      <dgm:t>
        <a:bodyPr/>
        <a:lstStyle/>
        <a:p>
          <a:endParaRPr lang="en-GB"/>
        </a:p>
      </dgm:t>
    </dgm:pt>
    <dgm:pt modelId="{48B5404F-AE8D-3D4B-AEE8-AC10ADAB07F6}" type="pres">
      <dgm:prSet presAssocID="{9AA1F386-C24B-9843-AE79-0A3544894625}" presName="Name0" presStyleCnt="0">
        <dgm:presLayoutVars>
          <dgm:dir/>
          <dgm:resizeHandles val="exact"/>
        </dgm:presLayoutVars>
      </dgm:prSet>
      <dgm:spPr/>
      <dgm:t>
        <a:bodyPr/>
        <a:lstStyle/>
        <a:p>
          <a:endParaRPr lang="el-GR"/>
        </a:p>
      </dgm:t>
    </dgm:pt>
    <dgm:pt modelId="{FEBB0165-42E0-8F42-B778-7090144CB540}" type="pres">
      <dgm:prSet presAssocID="{5D77E837-CCE8-334A-AAEC-8713A544D599}" presName="Name5" presStyleLbl="vennNode1" presStyleIdx="0" presStyleCnt="7">
        <dgm:presLayoutVars>
          <dgm:bulletEnabled val="1"/>
        </dgm:presLayoutVars>
      </dgm:prSet>
      <dgm:spPr/>
      <dgm:t>
        <a:bodyPr/>
        <a:lstStyle/>
        <a:p>
          <a:endParaRPr lang="el-GR"/>
        </a:p>
      </dgm:t>
    </dgm:pt>
    <dgm:pt modelId="{94862064-D04D-7F48-9C73-B4399AA98A40}" type="pres">
      <dgm:prSet presAssocID="{AD87F235-0E1A-4240-8CBA-26BE13581CD4}" presName="space" presStyleCnt="0"/>
      <dgm:spPr/>
    </dgm:pt>
    <dgm:pt modelId="{2FC3FD46-30FC-5240-A4E8-E1BACF60A918}" type="pres">
      <dgm:prSet presAssocID="{EE92291B-9CA5-404A-B900-2F4591D8780B}" presName="Name5" presStyleLbl="vennNode1" presStyleIdx="1" presStyleCnt="7">
        <dgm:presLayoutVars>
          <dgm:bulletEnabled val="1"/>
        </dgm:presLayoutVars>
      </dgm:prSet>
      <dgm:spPr/>
      <dgm:t>
        <a:bodyPr/>
        <a:lstStyle/>
        <a:p>
          <a:endParaRPr lang="el-GR"/>
        </a:p>
      </dgm:t>
    </dgm:pt>
    <dgm:pt modelId="{14C7FB84-F270-104E-9742-2A637A72BA69}" type="pres">
      <dgm:prSet presAssocID="{DAB3F802-A50F-2C45-B492-5662BF880C88}" presName="space" presStyleCnt="0"/>
      <dgm:spPr/>
    </dgm:pt>
    <dgm:pt modelId="{F2A7672D-8D79-2145-B63B-4145A3680538}" type="pres">
      <dgm:prSet presAssocID="{75D46433-2FB9-1649-B3B4-4F8320C6A22E}" presName="Name5" presStyleLbl="vennNode1" presStyleIdx="2" presStyleCnt="7">
        <dgm:presLayoutVars>
          <dgm:bulletEnabled val="1"/>
        </dgm:presLayoutVars>
      </dgm:prSet>
      <dgm:spPr/>
      <dgm:t>
        <a:bodyPr/>
        <a:lstStyle/>
        <a:p>
          <a:endParaRPr lang="el-GR"/>
        </a:p>
      </dgm:t>
    </dgm:pt>
    <dgm:pt modelId="{0A4C9D6E-BB82-634A-89AC-321B6497CDBF}" type="pres">
      <dgm:prSet presAssocID="{2DB5B04F-F529-B541-8113-131279919AD4}" presName="space" presStyleCnt="0"/>
      <dgm:spPr/>
    </dgm:pt>
    <dgm:pt modelId="{E0B920EB-B46C-C94E-B2E1-1D98025C700F}" type="pres">
      <dgm:prSet presAssocID="{5713F857-860E-3F4B-9FC0-0F9748D6A1D8}" presName="Name5" presStyleLbl="vennNode1" presStyleIdx="3" presStyleCnt="7">
        <dgm:presLayoutVars>
          <dgm:bulletEnabled val="1"/>
        </dgm:presLayoutVars>
      </dgm:prSet>
      <dgm:spPr/>
      <dgm:t>
        <a:bodyPr/>
        <a:lstStyle/>
        <a:p>
          <a:endParaRPr lang="el-GR"/>
        </a:p>
      </dgm:t>
    </dgm:pt>
    <dgm:pt modelId="{EB7660A2-5374-DC40-AE37-79EA9161290F}" type="pres">
      <dgm:prSet presAssocID="{02AB4AE8-D448-4240-B0F9-2C88A473C195}" presName="space" presStyleCnt="0"/>
      <dgm:spPr/>
    </dgm:pt>
    <dgm:pt modelId="{31F912BD-5769-2848-B448-1F32DEC219EC}" type="pres">
      <dgm:prSet presAssocID="{8872349A-7ACC-A443-9AAF-592D1628E9ED}" presName="Name5" presStyleLbl="vennNode1" presStyleIdx="4" presStyleCnt="7">
        <dgm:presLayoutVars>
          <dgm:bulletEnabled val="1"/>
        </dgm:presLayoutVars>
      </dgm:prSet>
      <dgm:spPr/>
      <dgm:t>
        <a:bodyPr/>
        <a:lstStyle/>
        <a:p>
          <a:endParaRPr lang="el-GR"/>
        </a:p>
      </dgm:t>
    </dgm:pt>
    <dgm:pt modelId="{AD349063-CDBD-ED4B-A34E-3533B68ACBEE}" type="pres">
      <dgm:prSet presAssocID="{7B709FEA-A56E-F44C-9812-CBD30625E55F}" presName="space" presStyleCnt="0"/>
      <dgm:spPr/>
    </dgm:pt>
    <dgm:pt modelId="{60EC3777-0D65-0F4C-B58A-D1EE9CD91C59}" type="pres">
      <dgm:prSet presAssocID="{B96036F5-56FA-464F-B4BF-949F5BA397BD}" presName="Name5" presStyleLbl="vennNode1" presStyleIdx="5" presStyleCnt="7">
        <dgm:presLayoutVars>
          <dgm:bulletEnabled val="1"/>
        </dgm:presLayoutVars>
      </dgm:prSet>
      <dgm:spPr/>
      <dgm:t>
        <a:bodyPr/>
        <a:lstStyle/>
        <a:p>
          <a:endParaRPr lang="el-GR"/>
        </a:p>
      </dgm:t>
    </dgm:pt>
    <dgm:pt modelId="{E40C143E-A150-F04D-9917-080413851D6C}" type="pres">
      <dgm:prSet presAssocID="{3A304ED0-E5E5-EF41-ADDB-94EFB1307452}" presName="space" presStyleCnt="0"/>
      <dgm:spPr/>
    </dgm:pt>
    <dgm:pt modelId="{9A911243-7C24-6943-9D02-ACD2CD9D5816}" type="pres">
      <dgm:prSet presAssocID="{87E11D1B-9031-0140-B1DE-9E85E0BD9C17}" presName="Name5" presStyleLbl="vennNode1" presStyleIdx="6" presStyleCnt="7">
        <dgm:presLayoutVars>
          <dgm:bulletEnabled val="1"/>
        </dgm:presLayoutVars>
      </dgm:prSet>
      <dgm:spPr/>
      <dgm:t>
        <a:bodyPr/>
        <a:lstStyle/>
        <a:p>
          <a:endParaRPr lang="el-GR"/>
        </a:p>
      </dgm:t>
    </dgm:pt>
  </dgm:ptLst>
  <dgm:cxnLst>
    <dgm:cxn modelId="{89AA98BB-FE91-DC43-8B64-5805123863CD}" srcId="{9AA1F386-C24B-9843-AE79-0A3544894625}" destId="{5713F857-860E-3F4B-9FC0-0F9748D6A1D8}" srcOrd="3" destOrd="0" parTransId="{194A08A4-0564-274E-8736-515D97655269}" sibTransId="{02AB4AE8-D448-4240-B0F9-2C88A473C195}"/>
    <dgm:cxn modelId="{3F082A8B-AB5B-8D46-B39F-85E27E4B74FD}" srcId="{9AA1F386-C24B-9843-AE79-0A3544894625}" destId="{5D77E837-CCE8-334A-AAEC-8713A544D599}" srcOrd="0" destOrd="0" parTransId="{06CC7781-17CF-AE46-91D2-DE7AE37212DE}" sibTransId="{AD87F235-0E1A-4240-8CBA-26BE13581CD4}"/>
    <dgm:cxn modelId="{0433173E-F93B-5947-906C-3FF1EDF9D92B}" type="presOf" srcId="{5D77E837-CCE8-334A-AAEC-8713A544D599}" destId="{FEBB0165-42E0-8F42-B778-7090144CB540}" srcOrd="0" destOrd="0" presId="urn:microsoft.com/office/officeart/2005/8/layout/venn3"/>
    <dgm:cxn modelId="{D9AC993F-4CCC-F84C-A9FB-A94D59567F85}" type="presOf" srcId="{B96036F5-56FA-464F-B4BF-949F5BA397BD}" destId="{60EC3777-0D65-0F4C-B58A-D1EE9CD91C59}" srcOrd="0" destOrd="0" presId="urn:microsoft.com/office/officeart/2005/8/layout/venn3"/>
    <dgm:cxn modelId="{0596C0B8-2CFE-984B-A5F9-917D1824D5A2}" srcId="{9AA1F386-C24B-9843-AE79-0A3544894625}" destId="{75D46433-2FB9-1649-B3B4-4F8320C6A22E}" srcOrd="2" destOrd="0" parTransId="{C4E97DA8-9FDD-C54F-A0A9-915270A870B0}" sibTransId="{2DB5B04F-F529-B541-8113-131279919AD4}"/>
    <dgm:cxn modelId="{BDD0B31A-D495-D646-8604-BE3C918B42DF}" type="presOf" srcId="{75D46433-2FB9-1649-B3B4-4F8320C6A22E}" destId="{F2A7672D-8D79-2145-B63B-4145A3680538}" srcOrd="0" destOrd="0" presId="urn:microsoft.com/office/officeart/2005/8/layout/venn3"/>
    <dgm:cxn modelId="{EDE85E5A-E6C3-FA4F-BC3C-D2B4FD16FC80}" type="presOf" srcId="{9AA1F386-C24B-9843-AE79-0A3544894625}" destId="{48B5404F-AE8D-3D4B-AEE8-AC10ADAB07F6}" srcOrd="0" destOrd="0" presId="urn:microsoft.com/office/officeart/2005/8/layout/venn3"/>
    <dgm:cxn modelId="{44B7AB06-C5C7-4347-ADED-FE4F29B6D897}" type="presOf" srcId="{8872349A-7ACC-A443-9AAF-592D1628E9ED}" destId="{31F912BD-5769-2848-B448-1F32DEC219EC}" srcOrd="0" destOrd="0" presId="urn:microsoft.com/office/officeart/2005/8/layout/venn3"/>
    <dgm:cxn modelId="{2F307655-A663-E34E-9FF9-00423BD65A5C}" type="presOf" srcId="{87E11D1B-9031-0140-B1DE-9E85E0BD9C17}" destId="{9A911243-7C24-6943-9D02-ACD2CD9D5816}" srcOrd="0" destOrd="0" presId="urn:microsoft.com/office/officeart/2005/8/layout/venn3"/>
    <dgm:cxn modelId="{15DCD6BB-32A6-CC49-98DB-FAB85909D83E}" type="presOf" srcId="{5713F857-860E-3F4B-9FC0-0F9748D6A1D8}" destId="{E0B920EB-B46C-C94E-B2E1-1D98025C700F}" srcOrd="0" destOrd="0" presId="urn:microsoft.com/office/officeart/2005/8/layout/venn3"/>
    <dgm:cxn modelId="{821A1F0F-B4EE-DA4C-8B26-395AC28A3837}" srcId="{9AA1F386-C24B-9843-AE79-0A3544894625}" destId="{B96036F5-56FA-464F-B4BF-949F5BA397BD}" srcOrd="5" destOrd="0" parTransId="{11E24B0F-A57D-8A47-B7A1-B80677893659}" sibTransId="{3A304ED0-E5E5-EF41-ADDB-94EFB1307452}"/>
    <dgm:cxn modelId="{7ACEAF56-DF55-6C4F-B158-91E82CD091C3}" srcId="{9AA1F386-C24B-9843-AE79-0A3544894625}" destId="{EE92291B-9CA5-404A-B900-2F4591D8780B}" srcOrd="1" destOrd="0" parTransId="{BDE9B384-B0B8-CD4A-871B-7966905955CC}" sibTransId="{DAB3F802-A50F-2C45-B492-5662BF880C88}"/>
    <dgm:cxn modelId="{40D63215-8C7A-264C-903C-198583C5B612}" srcId="{9AA1F386-C24B-9843-AE79-0A3544894625}" destId="{87E11D1B-9031-0140-B1DE-9E85E0BD9C17}" srcOrd="6" destOrd="0" parTransId="{6D6EC961-79C0-5C42-9138-B75A5233B01A}" sibTransId="{ACC2C06C-B28E-2B4C-BD8E-12BF96B5A65F}"/>
    <dgm:cxn modelId="{888B8E6B-D411-9749-9560-1BE61BA0B69D}" type="presOf" srcId="{EE92291B-9CA5-404A-B900-2F4591D8780B}" destId="{2FC3FD46-30FC-5240-A4E8-E1BACF60A918}" srcOrd="0" destOrd="0" presId="urn:microsoft.com/office/officeart/2005/8/layout/venn3"/>
    <dgm:cxn modelId="{741CC7E9-FE3E-4F40-B472-5CFCFBA1AF94}" srcId="{9AA1F386-C24B-9843-AE79-0A3544894625}" destId="{8872349A-7ACC-A443-9AAF-592D1628E9ED}" srcOrd="4" destOrd="0" parTransId="{7565709C-511D-074C-A243-33D360598822}" sibTransId="{7B709FEA-A56E-F44C-9812-CBD30625E55F}"/>
    <dgm:cxn modelId="{12426DAF-3ACA-704A-B67B-7D231972DEE2}" type="presParOf" srcId="{48B5404F-AE8D-3D4B-AEE8-AC10ADAB07F6}" destId="{FEBB0165-42E0-8F42-B778-7090144CB540}" srcOrd="0" destOrd="0" presId="urn:microsoft.com/office/officeart/2005/8/layout/venn3"/>
    <dgm:cxn modelId="{C7E2780D-8DDC-BB47-9FF2-8063A6BDF0EE}" type="presParOf" srcId="{48B5404F-AE8D-3D4B-AEE8-AC10ADAB07F6}" destId="{94862064-D04D-7F48-9C73-B4399AA98A40}" srcOrd="1" destOrd="0" presId="urn:microsoft.com/office/officeart/2005/8/layout/venn3"/>
    <dgm:cxn modelId="{CAADB697-BBE8-4C4B-8413-4AA3E049276F}" type="presParOf" srcId="{48B5404F-AE8D-3D4B-AEE8-AC10ADAB07F6}" destId="{2FC3FD46-30FC-5240-A4E8-E1BACF60A918}" srcOrd="2" destOrd="0" presId="urn:microsoft.com/office/officeart/2005/8/layout/venn3"/>
    <dgm:cxn modelId="{58D2D50D-032D-FB4A-B88E-2E90C2C524DC}" type="presParOf" srcId="{48B5404F-AE8D-3D4B-AEE8-AC10ADAB07F6}" destId="{14C7FB84-F270-104E-9742-2A637A72BA69}" srcOrd="3" destOrd="0" presId="urn:microsoft.com/office/officeart/2005/8/layout/venn3"/>
    <dgm:cxn modelId="{F8C0EC1A-5A22-DB44-BC7D-BE7A33C7A022}" type="presParOf" srcId="{48B5404F-AE8D-3D4B-AEE8-AC10ADAB07F6}" destId="{F2A7672D-8D79-2145-B63B-4145A3680538}" srcOrd="4" destOrd="0" presId="urn:microsoft.com/office/officeart/2005/8/layout/venn3"/>
    <dgm:cxn modelId="{41C6801F-1B65-B64C-918E-6E60BA81F8DA}" type="presParOf" srcId="{48B5404F-AE8D-3D4B-AEE8-AC10ADAB07F6}" destId="{0A4C9D6E-BB82-634A-89AC-321B6497CDBF}" srcOrd="5" destOrd="0" presId="urn:microsoft.com/office/officeart/2005/8/layout/venn3"/>
    <dgm:cxn modelId="{CF7CB8C1-6EBB-A845-AD66-C807BFF4DE08}" type="presParOf" srcId="{48B5404F-AE8D-3D4B-AEE8-AC10ADAB07F6}" destId="{E0B920EB-B46C-C94E-B2E1-1D98025C700F}" srcOrd="6" destOrd="0" presId="urn:microsoft.com/office/officeart/2005/8/layout/venn3"/>
    <dgm:cxn modelId="{64A406DE-8CD8-9548-860A-05AA96B81119}" type="presParOf" srcId="{48B5404F-AE8D-3D4B-AEE8-AC10ADAB07F6}" destId="{EB7660A2-5374-DC40-AE37-79EA9161290F}" srcOrd="7" destOrd="0" presId="urn:microsoft.com/office/officeart/2005/8/layout/venn3"/>
    <dgm:cxn modelId="{B49132B5-CBB7-A048-ADE8-03EE1E8CD667}" type="presParOf" srcId="{48B5404F-AE8D-3D4B-AEE8-AC10ADAB07F6}" destId="{31F912BD-5769-2848-B448-1F32DEC219EC}" srcOrd="8" destOrd="0" presId="urn:microsoft.com/office/officeart/2005/8/layout/venn3"/>
    <dgm:cxn modelId="{BBD187A0-CA91-B944-9510-AD282CE5FD75}" type="presParOf" srcId="{48B5404F-AE8D-3D4B-AEE8-AC10ADAB07F6}" destId="{AD349063-CDBD-ED4B-A34E-3533B68ACBEE}" srcOrd="9" destOrd="0" presId="urn:microsoft.com/office/officeart/2005/8/layout/venn3"/>
    <dgm:cxn modelId="{83749A09-2779-0F48-8D26-C9D57DC2773E}" type="presParOf" srcId="{48B5404F-AE8D-3D4B-AEE8-AC10ADAB07F6}" destId="{60EC3777-0D65-0F4C-B58A-D1EE9CD91C59}" srcOrd="10" destOrd="0" presId="urn:microsoft.com/office/officeart/2005/8/layout/venn3"/>
    <dgm:cxn modelId="{25678451-EE02-9B40-B559-18DAEC4F1E8E}" type="presParOf" srcId="{48B5404F-AE8D-3D4B-AEE8-AC10ADAB07F6}" destId="{E40C143E-A150-F04D-9917-080413851D6C}" srcOrd="11" destOrd="0" presId="urn:microsoft.com/office/officeart/2005/8/layout/venn3"/>
    <dgm:cxn modelId="{7A6B629E-2A2A-D748-8A29-662B889C912E}" type="presParOf" srcId="{48B5404F-AE8D-3D4B-AEE8-AC10ADAB07F6}" destId="{9A911243-7C24-6943-9D02-ACD2CD9D5816}" srcOrd="12" destOrd="0" presId="urn:microsoft.com/office/officeart/2005/8/layout/ven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B0165-42E0-8F42-B778-7090144CB540}">
      <dsp:nvSpPr>
        <dsp:cNvPr id="0" name=""/>
        <dsp:cNvSpPr/>
      </dsp:nvSpPr>
      <dsp:spPr>
        <a:xfrm>
          <a:off x="1487" y="1923630"/>
          <a:ext cx="1749825" cy="1749825"/>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6299" tIns="20320" rIns="96299" bIns="20320" numCol="1" spcCol="1270" anchor="ctr" anchorCtr="0">
          <a:noAutofit/>
        </a:bodyPr>
        <a:lstStyle/>
        <a:p>
          <a:pPr lvl="0" algn="ctr" defTabSz="711200">
            <a:lnSpc>
              <a:spcPct val="90000"/>
            </a:lnSpc>
            <a:spcBef>
              <a:spcPct val="0"/>
            </a:spcBef>
            <a:spcAft>
              <a:spcPct val="35000"/>
            </a:spcAft>
          </a:pPr>
          <a:r>
            <a:rPr lang="en-GB" sz="1600" kern="1200" dirty="0">
              <a:latin typeface="Gill Sans Nova Light" panose="020B0302020104020203" pitchFamily="34" charset="0"/>
            </a:rPr>
            <a:t>Community of practice</a:t>
          </a:r>
        </a:p>
      </dsp:txBody>
      <dsp:txXfrm>
        <a:off x="257743" y="2179886"/>
        <a:ext cx="1237313" cy="1237313"/>
      </dsp:txXfrm>
    </dsp:sp>
    <dsp:sp modelId="{2FC3FD46-30FC-5240-A4E8-E1BACF60A918}">
      <dsp:nvSpPr>
        <dsp:cNvPr id="0" name=""/>
        <dsp:cNvSpPr/>
      </dsp:nvSpPr>
      <dsp:spPr>
        <a:xfrm>
          <a:off x="1401347" y="1923630"/>
          <a:ext cx="1749825" cy="1749825"/>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6299" tIns="20320" rIns="96299" bIns="20320" numCol="1" spcCol="1270" anchor="ctr" anchorCtr="0">
          <a:noAutofit/>
        </a:bodyPr>
        <a:lstStyle/>
        <a:p>
          <a:pPr lvl="0" algn="ctr" defTabSz="711200">
            <a:lnSpc>
              <a:spcPct val="90000"/>
            </a:lnSpc>
            <a:spcBef>
              <a:spcPct val="0"/>
            </a:spcBef>
            <a:spcAft>
              <a:spcPct val="35000"/>
            </a:spcAft>
          </a:pPr>
          <a:r>
            <a:rPr lang="en-GB" sz="1600" kern="1200" dirty="0">
              <a:latin typeface="Gill Sans Nova Light" panose="020B0302020104020203" pitchFamily="34" charset="0"/>
            </a:rPr>
            <a:t>E-learning courses</a:t>
          </a:r>
        </a:p>
      </dsp:txBody>
      <dsp:txXfrm>
        <a:off x="1657603" y="2179886"/>
        <a:ext cx="1237313" cy="1237313"/>
      </dsp:txXfrm>
    </dsp:sp>
    <dsp:sp modelId="{F2A7672D-8D79-2145-B63B-4145A3680538}">
      <dsp:nvSpPr>
        <dsp:cNvPr id="0" name=""/>
        <dsp:cNvSpPr/>
      </dsp:nvSpPr>
      <dsp:spPr>
        <a:xfrm>
          <a:off x="2801208" y="1923630"/>
          <a:ext cx="1749825" cy="1749825"/>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6299" tIns="20320" rIns="96299" bIns="20320" numCol="1" spcCol="1270" anchor="ctr" anchorCtr="0">
          <a:noAutofit/>
        </a:bodyPr>
        <a:lstStyle/>
        <a:p>
          <a:pPr lvl="0" algn="ctr" defTabSz="711200">
            <a:lnSpc>
              <a:spcPct val="90000"/>
            </a:lnSpc>
            <a:spcBef>
              <a:spcPct val="0"/>
            </a:spcBef>
            <a:spcAft>
              <a:spcPct val="35000"/>
            </a:spcAft>
          </a:pPr>
          <a:r>
            <a:rPr lang="en-GB" sz="1600" kern="1200" dirty="0">
              <a:latin typeface="Gill Sans Nova Light" panose="020B0302020104020203" pitchFamily="34" charset="0"/>
            </a:rPr>
            <a:t>Best practices database</a:t>
          </a:r>
        </a:p>
      </dsp:txBody>
      <dsp:txXfrm>
        <a:off x="3057464" y="2179886"/>
        <a:ext cx="1237313" cy="1237313"/>
      </dsp:txXfrm>
    </dsp:sp>
    <dsp:sp modelId="{E0B920EB-B46C-C94E-B2E1-1D98025C700F}">
      <dsp:nvSpPr>
        <dsp:cNvPr id="0" name=""/>
        <dsp:cNvSpPr/>
      </dsp:nvSpPr>
      <dsp:spPr>
        <a:xfrm>
          <a:off x="4201068" y="1923630"/>
          <a:ext cx="1749825" cy="1749825"/>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6299" tIns="20320" rIns="96299" bIns="20320" numCol="1" spcCol="1270" anchor="ctr" anchorCtr="0">
          <a:noAutofit/>
        </a:bodyPr>
        <a:lstStyle/>
        <a:p>
          <a:pPr lvl="0" algn="ctr" defTabSz="711200">
            <a:lnSpc>
              <a:spcPct val="90000"/>
            </a:lnSpc>
            <a:spcBef>
              <a:spcPct val="0"/>
            </a:spcBef>
            <a:spcAft>
              <a:spcPct val="35000"/>
            </a:spcAft>
          </a:pPr>
          <a:r>
            <a:rPr lang="en-GB" sz="1600" kern="1200" dirty="0">
              <a:latin typeface="Gill Sans Nova Light" panose="020B0302020104020203" pitchFamily="34" charset="0"/>
            </a:rPr>
            <a:t>Handbooks</a:t>
          </a:r>
        </a:p>
      </dsp:txBody>
      <dsp:txXfrm>
        <a:off x="4457324" y="2179886"/>
        <a:ext cx="1237313" cy="1237313"/>
      </dsp:txXfrm>
    </dsp:sp>
    <dsp:sp modelId="{31F912BD-5769-2848-B448-1F32DEC219EC}">
      <dsp:nvSpPr>
        <dsp:cNvPr id="0" name=""/>
        <dsp:cNvSpPr/>
      </dsp:nvSpPr>
      <dsp:spPr>
        <a:xfrm>
          <a:off x="5600929" y="1923630"/>
          <a:ext cx="1749825" cy="1749825"/>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6299" tIns="20320" rIns="96299" bIns="20320" numCol="1" spcCol="1270" anchor="ctr" anchorCtr="0">
          <a:noAutofit/>
        </a:bodyPr>
        <a:lstStyle/>
        <a:p>
          <a:pPr lvl="0" algn="ctr" defTabSz="711200">
            <a:lnSpc>
              <a:spcPct val="90000"/>
            </a:lnSpc>
            <a:spcBef>
              <a:spcPct val="0"/>
            </a:spcBef>
            <a:spcAft>
              <a:spcPct val="35000"/>
            </a:spcAft>
          </a:pPr>
          <a:r>
            <a:rPr lang="en-GB" sz="1600" kern="1200" dirty="0">
              <a:latin typeface="Gill Sans Nova Light" panose="020B0302020104020203" pitchFamily="34" charset="0"/>
            </a:rPr>
            <a:t>Seminars</a:t>
          </a:r>
        </a:p>
      </dsp:txBody>
      <dsp:txXfrm>
        <a:off x="5857185" y="2179886"/>
        <a:ext cx="1237313" cy="1237313"/>
      </dsp:txXfrm>
    </dsp:sp>
    <dsp:sp modelId="{60EC3777-0D65-0F4C-B58A-D1EE9CD91C59}">
      <dsp:nvSpPr>
        <dsp:cNvPr id="0" name=""/>
        <dsp:cNvSpPr/>
      </dsp:nvSpPr>
      <dsp:spPr>
        <a:xfrm>
          <a:off x="7000789" y="1923630"/>
          <a:ext cx="1749825" cy="1749825"/>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6299" tIns="20320" rIns="96299" bIns="20320" numCol="1" spcCol="1270" anchor="ctr" anchorCtr="0">
          <a:noAutofit/>
        </a:bodyPr>
        <a:lstStyle/>
        <a:p>
          <a:pPr lvl="0" algn="ctr" defTabSz="711200">
            <a:lnSpc>
              <a:spcPct val="90000"/>
            </a:lnSpc>
            <a:spcBef>
              <a:spcPct val="0"/>
            </a:spcBef>
            <a:spcAft>
              <a:spcPct val="35000"/>
            </a:spcAft>
          </a:pPr>
          <a:r>
            <a:rPr lang="en-GB" sz="1600" kern="1200" dirty="0">
              <a:latin typeface="Gill Sans Nova Light" panose="020B0302020104020203" pitchFamily="34" charset="0"/>
            </a:rPr>
            <a:t>Conferences</a:t>
          </a:r>
        </a:p>
      </dsp:txBody>
      <dsp:txXfrm>
        <a:off x="7257045" y="2179886"/>
        <a:ext cx="1237313" cy="1237313"/>
      </dsp:txXfrm>
    </dsp:sp>
    <dsp:sp modelId="{9A911243-7C24-6943-9D02-ACD2CD9D5816}">
      <dsp:nvSpPr>
        <dsp:cNvPr id="0" name=""/>
        <dsp:cNvSpPr/>
      </dsp:nvSpPr>
      <dsp:spPr>
        <a:xfrm>
          <a:off x="8400650" y="1923630"/>
          <a:ext cx="1749825" cy="1749825"/>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6299" tIns="20320" rIns="96299" bIns="20320" numCol="1" spcCol="1270" anchor="ctr" anchorCtr="0">
          <a:noAutofit/>
        </a:bodyPr>
        <a:lstStyle/>
        <a:p>
          <a:pPr lvl="0" algn="ctr" defTabSz="711200">
            <a:lnSpc>
              <a:spcPct val="90000"/>
            </a:lnSpc>
            <a:spcBef>
              <a:spcPct val="0"/>
            </a:spcBef>
            <a:spcAft>
              <a:spcPct val="35000"/>
            </a:spcAft>
          </a:pPr>
          <a:r>
            <a:rPr lang="en-GB" sz="1600" kern="1200" dirty="0">
              <a:latin typeface="Gill Sans Nova Light" panose="020B0302020104020203" pitchFamily="34" charset="0"/>
            </a:rPr>
            <a:t>Study tours</a:t>
          </a:r>
        </a:p>
      </dsp:txBody>
      <dsp:txXfrm>
        <a:off x="8656906" y="2179886"/>
        <a:ext cx="1237313" cy="1237313"/>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547E6A-E4CE-0143-964B-6B17BB972D06}" type="datetimeFigureOut">
              <a:rPr lang="x-none" smtClean="0"/>
              <a:t>31/1/2023</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631772-C084-754C-8FF8-088CB5E449F5}" type="slidenum">
              <a:rPr lang="x-none" smtClean="0"/>
              <a:t>‹#›</a:t>
            </a:fld>
            <a:endParaRPr lang="x-none"/>
          </a:p>
        </p:txBody>
      </p:sp>
    </p:spTree>
    <p:extLst>
      <p:ext uri="{BB962C8B-B14F-4D97-AF65-F5344CB8AC3E}">
        <p14:creationId xmlns:p14="http://schemas.microsoft.com/office/powerpoint/2010/main" val="2739202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7f34455134_0_8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7f34455134_0_8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6354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7f34455134_0_8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7f34455134_0_8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7572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distribute exercice sheet</a:t>
            </a:r>
          </a:p>
        </p:txBody>
      </p:sp>
      <p:sp>
        <p:nvSpPr>
          <p:cNvPr id="4" name="Slide Number Placeholder 3"/>
          <p:cNvSpPr>
            <a:spLocks noGrp="1"/>
          </p:cNvSpPr>
          <p:nvPr>
            <p:ph type="sldNum" sz="quarter" idx="5"/>
          </p:nvPr>
        </p:nvSpPr>
        <p:spPr/>
        <p:txBody>
          <a:bodyPr/>
          <a:lstStyle/>
          <a:p>
            <a:fld id="{44631772-C084-754C-8FF8-088CB5E449F5}" type="slidenum">
              <a:rPr lang="x-none" smtClean="0"/>
              <a:t>10</a:t>
            </a:fld>
            <a:endParaRPr lang="x-none"/>
          </a:p>
        </p:txBody>
      </p:sp>
    </p:spTree>
    <p:extLst>
      <p:ext uri="{BB962C8B-B14F-4D97-AF65-F5344CB8AC3E}">
        <p14:creationId xmlns:p14="http://schemas.microsoft.com/office/powerpoint/2010/main" val="3052452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distribute exercice sheet</a:t>
            </a:r>
          </a:p>
        </p:txBody>
      </p:sp>
      <p:sp>
        <p:nvSpPr>
          <p:cNvPr id="4" name="Slide Number Placeholder 3"/>
          <p:cNvSpPr>
            <a:spLocks noGrp="1"/>
          </p:cNvSpPr>
          <p:nvPr>
            <p:ph type="sldNum" sz="quarter" idx="5"/>
          </p:nvPr>
        </p:nvSpPr>
        <p:spPr/>
        <p:txBody>
          <a:bodyPr/>
          <a:lstStyle/>
          <a:p>
            <a:fld id="{44631772-C084-754C-8FF8-088CB5E449F5}" type="slidenum">
              <a:rPr lang="x-none" smtClean="0"/>
              <a:t>11</a:t>
            </a:fld>
            <a:endParaRPr lang="x-none"/>
          </a:p>
        </p:txBody>
      </p:sp>
    </p:spTree>
    <p:extLst>
      <p:ext uri="{BB962C8B-B14F-4D97-AF65-F5344CB8AC3E}">
        <p14:creationId xmlns:p14="http://schemas.microsoft.com/office/powerpoint/2010/main" val="450284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err="1"/>
              <a:t>Pixabay</a:t>
            </a:r>
            <a:r>
              <a:rPr lang="fr-FR" dirty="0"/>
              <a:t> - </a:t>
            </a:r>
            <a:r>
              <a:rPr lang="x-none" dirty="0"/>
              <a:t>distribute exercice sheet</a:t>
            </a:r>
          </a:p>
        </p:txBody>
      </p:sp>
      <p:sp>
        <p:nvSpPr>
          <p:cNvPr id="4" name="Slide Number Placeholder 3"/>
          <p:cNvSpPr>
            <a:spLocks noGrp="1"/>
          </p:cNvSpPr>
          <p:nvPr>
            <p:ph type="sldNum" sz="quarter" idx="5"/>
          </p:nvPr>
        </p:nvSpPr>
        <p:spPr/>
        <p:txBody>
          <a:bodyPr/>
          <a:lstStyle/>
          <a:p>
            <a:fld id="{44631772-C084-754C-8FF8-088CB5E449F5}" type="slidenum">
              <a:rPr lang="x-none" smtClean="0"/>
              <a:t>27</a:t>
            </a:fld>
            <a:endParaRPr lang="x-none"/>
          </a:p>
        </p:txBody>
      </p:sp>
    </p:spTree>
    <p:extLst>
      <p:ext uri="{BB962C8B-B14F-4D97-AF65-F5344CB8AC3E}">
        <p14:creationId xmlns:p14="http://schemas.microsoft.com/office/powerpoint/2010/main" val="3747877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AB417E-6DCB-7044-B93E-C8EBA96ADF0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xmlns="" id="{04A89504-0AAC-A546-9181-384D224516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xmlns="" id="{58E66672-1DAC-1E49-9AC7-72402FE1A3E3}"/>
              </a:ext>
            </a:extLst>
          </p:cNvPr>
          <p:cNvSpPr>
            <a:spLocks noGrp="1"/>
          </p:cNvSpPr>
          <p:nvPr>
            <p:ph type="dt" sz="half" idx="10"/>
          </p:nvPr>
        </p:nvSpPr>
        <p:spPr/>
        <p:txBody>
          <a:bodyPr/>
          <a:lstStyle/>
          <a:p>
            <a:fld id="{BDC33F9C-FB48-9646-A597-58E9020FF8CC}" type="datetimeFigureOut">
              <a:rPr lang="x-none" smtClean="0"/>
              <a:t>31/1/2023</a:t>
            </a:fld>
            <a:endParaRPr lang="x-none"/>
          </a:p>
        </p:txBody>
      </p:sp>
      <p:sp>
        <p:nvSpPr>
          <p:cNvPr id="5" name="Footer Placeholder 4">
            <a:extLst>
              <a:ext uri="{FF2B5EF4-FFF2-40B4-BE49-F238E27FC236}">
                <a16:creationId xmlns:a16="http://schemas.microsoft.com/office/drawing/2014/main" xmlns="" id="{DFCCD9FD-EBF9-A542-8577-6FEB498CC973}"/>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C6168BE5-0506-CC41-B23F-DB2DDC467C34}"/>
              </a:ext>
            </a:extLst>
          </p:cNvPr>
          <p:cNvSpPr>
            <a:spLocks noGrp="1"/>
          </p:cNvSpPr>
          <p:nvPr>
            <p:ph type="sldNum" sz="quarter" idx="12"/>
          </p:nvPr>
        </p:nvSpPr>
        <p:spPr/>
        <p:txBody>
          <a:bodyPr/>
          <a:lstStyle/>
          <a:p>
            <a:fld id="{BE44DE1C-BD02-494C-95D4-C36082939A4B}" type="slidenum">
              <a:rPr lang="x-none" smtClean="0"/>
              <a:t>‹#›</a:t>
            </a:fld>
            <a:endParaRPr lang="x-none"/>
          </a:p>
        </p:txBody>
      </p:sp>
    </p:spTree>
    <p:extLst>
      <p:ext uri="{BB962C8B-B14F-4D97-AF65-F5344CB8AC3E}">
        <p14:creationId xmlns:p14="http://schemas.microsoft.com/office/powerpoint/2010/main" val="3183949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3C234F-6734-CD49-BE11-66C61A41D966}"/>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xmlns="" id="{D7A11FB6-878B-114D-AB74-F0908D48371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AFC9C6F1-D166-824E-9895-DA383219DFBD}"/>
              </a:ext>
            </a:extLst>
          </p:cNvPr>
          <p:cNvSpPr>
            <a:spLocks noGrp="1"/>
          </p:cNvSpPr>
          <p:nvPr>
            <p:ph type="dt" sz="half" idx="10"/>
          </p:nvPr>
        </p:nvSpPr>
        <p:spPr/>
        <p:txBody>
          <a:bodyPr/>
          <a:lstStyle/>
          <a:p>
            <a:fld id="{BDC33F9C-FB48-9646-A597-58E9020FF8CC}" type="datetimeFigureOut">
              <a:rPr lang="x-none" smtClean="0"/>
              <a:t>31/1/2023</a:t>
            </a:fld>
            <a:endParaRPr lang="x-none"/>
          </a:p>
        </p:txBody>
      </p:sp>
      <p:sp>
        <p:nvSpPr>
          <p:cNvPr id="5" name="Footer Placeholder 4">
            <a:extLst>
              <a:ext uri="{FF2B5EF4-FFF2-40B4-BE49-F238E27FC236}">
                <a16:creationId xmlns:a16="http://schemas.microsoft.com/office/drawing/2014/main" xmlns="" id="{69B74F77-F6F3-2D4A-8097-6CE33F1C7C5F}"/>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8FA227C9-5149-2641-B954-6A7FF338757B}"/>
              </a:ext>
            </a:extLst>
          </p:cNvPr>
          <p:cNvSpPr>
            <a:spLocks noGrp="1"/>
          </p:cNvSpPr>
          <p:nvPr>
            <p:ph type="sldNum" sz="quarter" idx="12"/>
          </p:nvPr>
        </p:nvSpPr>
        <p:spPr/>
        <p:txBody>
          <a:bodyPr/>
          <a:lstStyle/>
          <a:p>
            <a:fld id="{BE44DE1C-BD02-494C-95D4-C36082939A4B}" type="slidenum">
              <a:rPr lang="x-none" smtClean="0"/>
              <a:t>‹#›</a:t>
            </a:fld>
            <a:endParaRPr lang="x-none"/>
          </a:p>
        </p:txBody>
      </p:sp>
    </p:spTree>
    <p:extLst>
      <p:ext uri="{BB962C8B-B14F-4D97-AF65-F5344CB8AC3E}">
        <p14:creationId xmlns:p14="http://schemas.microsoft.com/office/powerpoint/2010/main" val="4226861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E577CC9-32D4-4648-AC27-4342DE2A70B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xmlns="" id="{78147471-3429-F44A-A664-86C84DC499B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25029761-DCF3-5B41-9C5C-F0EC19BBE343}"/>
              </a:ext>
            </a:extLst>
          </p:cNvPr>
          <p:cNvSpPr>
            <a:spLocks noGrp="1"/>
          </p:cNvSpPr>
          <p:nvPr>
            <p:ph type="dt" sz="half" idx="10"/>
          </p:nvPr>
        </p:nvSpPr>
        <p:spPr/>
        <p:txBody>
          <a:bodyPr/>
          <a:lstStyle/>
          <a:p>
            <a:fld id="{BDC33F9C-FB48-9646-A597-58E9020FF8CC}" type="datetimeFigureOut">
              <a:rPr lang="x-none" smtClean="0"/>
              <a:t>31/1/2023</a:t>
            </a:fld>
            <a:endParaRPr lang="x-none"/>
          </a:p>
        </p:txBody>
      </p:sp>
      <p:sp>
        <p:nvSpPr>
          <p:cNvPr id="5" name="Footer Placeholder 4">
            <a:extLst>
              <a:ext uri="{FF2B5EF4-FFF2-40B4-BE49-F238E27FC236}">
                <a16:creationId xmlns:a16="http://schemas.microsoft.com/office/drawing/2014/main" xmlns="" id="{B725CFA7-2605-F647-92FF-A964C127ABC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7C7FECA5-2DA2-2241-9458-3A14AC539FCC}"/>
              </a:ext>
            </a:extLst>
          </p:cNvPr>
          <p:cNvSpPr>
            <a:spLocks noGrp="1"/>
          </p:cNvSpPr>
          <p:nvPr>
            <p:ph type="sldNum" sz="quarter" idx="12"/>
          </p:nvPr>
        </p:nvSpPr>
        <p:spPr/>
        <p:txBody>
          <a:bodyPr/>
          <a:lstStyle/>
          <a:p>
            <a:fld id="{BE44DE1C-BD02-494C-95D4-C36082939A4B}" type="slidenum">
              <a:rPr lang="x-none" smtClean="0"/>
              <a:t>‹#›</a:t>
            </a:fld>
            <a:endParaRPr lang="x-none"/>
          </a:p>
        </p:txBody>
      </p:sp>
    </p:spTree>
    <p:extLst>
      <p:ext uri="{BB962C8B-B14F-4D97-AF65-F5344CB8AC3E}">
        <p14:creationId xmlns:p14="http://schemas.microsoft.com/office/powerpoint/2010/main" val="1420074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CD0483-1610-A948-94D0-F5D1A0299811}"/>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C9544993-0C0C-1B47-A1F8-CCDEBDCE563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03CF4141-43FF-AB43-BE0B-59D4F3E97DA7}"/>
              </a:ext>
            </a:extLst>
          </p:cNvPr>
          <p:cNvSpPr>
            <a:spLocks noGrp="1"/>
          </p:cNvSpPr>
          <p:nvPr>
            <p:ph type="dt" sz="half" idx="10"/>
          </p:nvPr>
        </p:nvSpPr>
        <p:spPr/>
        <p:txBody>
          <a:bodyPr/>
          <a:lstStyle/>
          <a:p>
            <a:fld id="{BDC33F9C-FB48-9646-A597-58E9020FF8CC}" type="datetimeFigureOut">
              <a:rPr lang="x-none" smtClean="0"/>
              <a:t>31/1/2023</a:t>
            </a:fld>
            <a:endParaRPr lang="x-none"/>
          </a:p>
        </p:txBody>
      </p:sp>
      <p:sp>
        <p:nvSpPr>
          <p:cNvPr id="5" name="Footer Placeholder 4">
            <a:extLst>
              <a:ext uri="{FF2B5EF4-FFF2-40B4-BE49-F238E27FC236}">
                <a16:creationId xmlns:a16="http://schemas.microsoft.com/office/drawing/2014/main" xmlns="" id="{85BFECFF-022B-4147-9F10-DDD93E442E4E}"/>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442637EA-6D18-B642-87C3-818DC1776580}"/>
              </a:ext>
            </a:extLst>
          </p:cNvPr>
          <p:cNvSpPr>
            <a:spLocks noGrp="1"/>
          </p:cNvSpPr>
          <p:nvPr>
            <p:ph type="sldNum" sz="quarter" idx="12"/>
          </p:nvPr>
        </p:nvSpPr>
        <p:spPr/>
        <p:txBody>
          <a:bodyPr/>
          <a:lstStyle/>
          <a:p>
            <a:fld id="{BE44DE1C-BD02-494C-95D4-C36082939A4B}" type="slidenum">
              <a:rPr lang="x-none" smtClean="0"/>
              <a:t>‹#›</a:t>
            </a:fld>
            <a:endParaRPr lang="x-none"/>
          </a:p>
        </p:txBody>
      </p:sp>
    </p:spTree>
    <p:extLst>
      <p:ext uri="{BB962C8B-B14F-4D97-AF65-F5344CB8AC3E}">
        <p14:creationId xmlns:p14="http://schemas.microsoft.com/office/powerpoint/2010/main" val="54764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A537EE-F915-B244-BED2-EF88E99BDAD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xmlns="" id="{DD27E160-3BBB-D344-BFBA-F77361B7AE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6BBF41A0-0AD2-CF40-85A0-D291CB4A6583}"/>
              </a:ext>
            </a:extLst>
          </p:cNvPr>
          <p:cNvSpPr>
            <a:spLocks noGrp="1"/>
          </p:cNvSpPr>
          <p:nvPr>
            <p:ph type="dt" sz="half" idx="10"/>
          </p:nvPr>
        </p:nvSpPr>
        <p:spPr/>
        <p:txBody>
          <a:bodyPr/>
          <a:lstStyle/>
          <a:p>
            <a:fld id="{BDC33F9C-FB48-9646-A597-58E9020FF8CC}" type="datetimeFigureOut">
              <a:rPr lang="x-none" smtClean="0"/>
              <a:t>31/1/2023</a:t>
            </a:fld>
            <a:endParaRPr lang="x-none"/>
          </a:p>
        </p:txBody>
      </p:sp>
      <p:sp>
        <p:nvSpPr>
          <p:cNvPr id="5" name="Footer Placeholder 4">
            <a:extLst>
              <a:ext uri="{FF2B5EF4-FFF2-40B4-BE49-F238E27FC236}">
                <a16:creationId xmlns:a16="http://schemas.microsoft.com/office/drawing/2014/main" xmlns="" id="{A979C815-CD79-3640-8882-6DF2EB624990}"/>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xmlns="" id="{8BDDB6AF-DB92-714E-8D37-27A57D698AF1}"/>
              </a:ext>
            </a:extLst>
          </p:cNvPr>
          <p:cNvSpPr>
            <a:spLocks noGrp="1"/>
          </p:cNvSpPr>
          <p:nvPr>
            <p:ph type="sldNum" sz="quarter" idx="12"/>
          </p:nvPr>
        </p:nvSpPr>
        <p:spPr/>
        <p:txBody>
          <a:bodyPr/>
          <a:lstStyle/>
          <a:p>
            <a:fld id="{BE44DE1C-BD02-494C-95D4-C36082939A4B}" type="slidenum">
              <a:rPr lang="x-none" smtClean="0"/>
              <a:t>‹#›</a:t>
            </a:fld>
            <a:endParaRPr lang="x-none"/>
          </a:p>
        </p:txBody>
      </p:sp>
    </p:spTree>
    <p:extLst>
      <p:ext uri="{BB962C8B-B14F-4D97-AF65-F5344CB8AC3E}">
        <p14:creationId xmlns:p14="http://schemas.microsoft.com/office/powerpoint/2010/main" val="3858731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386B43-D2F9-8E4A-8E6D-C967F6D44523}"/>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1D1145C9-A135-A447-8F97-4360C1C89AE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xmlns="" id="{3A49B8FD-886D-864E-A4F1-B945E41628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xmlns="" id="{B1ED74A3-5F71-034E-BAB5-854F07F8189D}"/>
              </a:ext>
            </a:extLst>
          </p:cNvPr>
          <p:cNvSpPr>
            <a:spLocks noGrp="1"/>
          </p:cNvSpPr>
          <p:nvPr>
            <p:ph type="dt" sz="half" idx="10"/>
          </p:nvPr>
        </p:nvSpPr>
        <p:spPr/>
        <p:txBody>
          <a:bodyPr/>
          <a:lstStyle/>
          <a:p>
            <a:fld id="{BDC33F9C-FB48-9646-A597-58E9020FF8CC}" type="datetimeFigureOut">
              <a:rPr lang="x-none" smtClean="0"/>
              <a:t>31/1/2023</a:t>
            </a:fld>
            <a:endParaRPr lang="x-none"/>
          </a:p>
        </p:txBody>
      </p:sp>
      <p:sp>
        <p:nvSpPr>
          <p:cNvPr id="6" name="Footer Placeholder 5">
            <a:extLst>
              <a:ext uri="{FF2B5EF4-FFF2-40B4-BE49-F238E27FC236}">
                <a16:creationId xmlns:a16="http://schemas.microsoft.com/office/drawing/2014/main" xmlns="" id="{E8C81561-4DF6-884C-AD07-171FAFC96201}"/>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061AEF0A-B764-8246-A46C-4FB4DF76105F}"/>
              </a:ext>
            </a:extLst>
          </p:cNvPr>
          <p:cNvSpPr>
            <a:spLocks noGrp="1"/>
          </p:cNvSpPr>
          <p:nvPr>
            <p:ph type="sldNum" sz="quarter" idx="12"/>
          </p:nvPr>
        </p:nvSpPr>
        <p:spPr/>
        <p:txBody>
          <a:bodyPr/>
          <a:lstStyle/>
          <a:p>
            <a:fld id="{BE44DE1C-BD02-494C-95D4-C36082939A4B}" type="slidenum">
              <a:rPr lang="x-none" smtClean="0"/>
              <a:t>‹#›</a:t>
            </a:fld>
            <a:endParaRPr lang="x-none"/>
          </a:p>
        </p:txBody>
      </p:sp>
    </p:spTree>
    <p:extLst>
      <p:ext uri="{BB962C8B-B14F-4D97-AF65-F5344CB8AC3E}">
        <p14:creationId xmlns:p14="http://schemas.microsoft.com/office/powerpoint/2010/main" val="3629817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1071E6-231B-EF4C-A992-BC06E69E84DD}"/>
              </a:ext>
            </a:extLst>
          </p:cNvPr>
          <p:cNvSpPr>
            <a:spLocks noGrp="1"/>
          </p:cNvSpPr>
          <p:nvPr>
            <p:ph type="title"/>
          </p:nvPr>
        </p:nvSpPr>
        <p:spPr>
          <a:xfrm>
            <a:off x="839788" y="365125"/>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xmlns="" id="{F1EA96D3-C049-F543-BDC3-7C1F227FF0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B6952E7B-82EE-9E4B-94E5-CE7186653BC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xmlns="" id="{613EFCA2-EB19-5144-9243-A34E9DAE2E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ECFB8E2F-5A60-5948-A284-90FD3D854F9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xmlns="" id="{37B7494E-6B41-C445-AE4A-208EAAA8CA9B}"/>
              </a:ext>
            </a:extLst>
          </p:cNvPr>
          <p:cNvSpPr>
            <a:spLocks noGrp="1"/>
          </p:cNvSpPr>
          <p:nvPr>
            <p:ph type="dt" sz="half" idx="10"/>
          </p:nvPr>
        </p:nvSpPr>
        <p:spPr/>
        <p:txBody>
          <a:bodyPr/>
          <a:lstStyle/>
          <a:p>
            <a:fld id="{BDC33F9C-FB48-9646-A597-58E9020FF8CC}" type="datetimeFigureOut">
              <a:rPr lang="x-none" smtClean="0"/>
              <a:t>31/1/2023</a:t>
            </a:fld>
            <a:endParaRPr lang="x-none"/>
          </a:p>
        </p:txBody>
      </p:sp>
      <p:sp>
        <p:nvSpPr>
          <p:cNvPr id="8" name="Footer Placeholder 7">
            <a:extLst>
              <a:ext uri="{FF2B5EF4-FFF2-40B4-BE49-F238E27FC236}">
                <a16:creationId xmlns:a16="http://schemas.microsoft.com/office/drawing/2014/main" xmlns="" id="{0951B133-0340-DF4B-B010-DDE372079529}"/>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xmlns="" id="{187CF4C5-30C7-EC46-AB90-90BAF53A15C7}"/>
              </a:ext>
            </a:extLst>
          </p:cNvPr>
          <p:cNvSpPr>
            <a:spLocks noGrp="1"/>
          </p:cNvSpPr>
          <p:nvPr>
            <p:ph type="sldNum" sz="quarter" idx="12"/>
          </p:nvPr>
        </p:nvSpPr>
        <p:spPr/>
        <p:txBody>
          <a:bodyPr/>
          <a:lstStyle/>
          <a:p>
            <a:fld id="{BE44DE1C-BD02-494C-95D4-C36082939A4B}" type="slidenum">
              <a:rPr lang="x-none" smtClean="0"/>
              <a:t>‹#›</a:t>
            </a:fld>
            <a:endParaRPr lang="x-none"/>
          </a:p>
        </p:txBody>
      </p:sp>
    </p:spTree>
    <p:extLst>
      <p:ext uri="{BB962C8B-B14F-4D97-AF65-F5344CB8AC3E}">
        <p14:creationId xmlns:p14="http://schemas.microsoft.com/office/powerpoint/2010/main" val="263493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585B1F-2895-9F45-9A99-328F65B732DB}"/>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xmlns="" id="{B5D9E31B-F75D-584B-A233-78320515CF90}"/>
              </a:ext>
            </a:extLst>
          </p:cNvPr>
          <p:cNvSpPr>
            <a:spLocks noGrp="1"/>
          </p:cNvSpPr>
          <p:nvPr>
            <p:ph type="dt" sz="half" idx="10"/>
          </p:nvPr>
        </p:nvSpPr>
        <p:spPr/>
        <p:txBody>
          <a:bodyPr/>
          <a:lstStyle/>
          <a:p>
            <a:fld id="{BDC33F9C-FB48-9646-A597-58E9020FF8CC}" type="datetimeFigureOut">
              <a:rPr lang="x-none" smtClean="0"/>
              <a:t>31/1/2023</a:t>
            </a:fld>
            <a:endParaRPr lang="x-none"/>
          </a:p>
        </p:txBody>
      </p:sp>
      <p:sp>
        <p:nvSpPr>
          <p:cNvPr id="4" name="Footer Placeholder 3">
            <a:extLst>
              <a:ext uri="{FF2B5EF4-FFF2-40B4-BE49-F238E27FC236}">
                <a16:creationId xmlns:a16="http://schemas.microsoft.com/office/drawing/2014/main" xmlns="" id="{315AFB40-7888-8046-9AD9-0C9640DDDC6B}"/>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xmlns="" id="{0BE723C4-90BF-154D-B199-6145B932CD3E}"/>
              </a:ext>
            </a:extLst>
          </p:cNvPr>
          <p:cNvSpPr>
            <a:spLocks noGrp="1"/>
          </p:cNvSpPr>
          <p:nvPr>
            <p:ph type="sldNum" sz="quarter" idx="12"/>
          </p:nvPr>
        </p:nvSpPr>
        <p:spPr/>
        <p:txBody>
          <a:bodyPr/>
          <a:lstStyle/>
          <a:p>
            <a:fld id="{BE44DE1C-BD02-494C-95D4-C36082939A4B}" type="slidenum">
              <a:rPr lang="x-none" smtClean="0"/>
              <a:t>‹#›</a:t>
            </a:fld>
            <a:endParaRPr lang="x-none"/>
          </a:p>
        </p:txBody>
      </p:sp>
    </p:spTree>
    <p:extLst>
      <p:ext uri="{BB962C8B-B14F-4D97-AF65-F5344CB8AC3E}">
        <p14:creationId xmlns:p14="http://schemas.microsoft.com/office/powerpoint/2010/main" val="1757799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8C6D498-C069-5047-97CC-EBF218612DA6}"/>
              </a:ext>
            </a:extLst>
          </p:cNvPr>
          <p:cNvSpPr>
            <a:spLocks noGrp="1"/>
          </p:cNvSpPr>
          <p:nvPr>
            <p:ph type="dt" sz="half" idx="10"/>
          </p:nvPr>
        </p:nvSpPr>
        <p:spPr/>
        <p:txBody>
          <a:bodyPr/>
          <a:lstStyle/>
          <a:p>
            <a:fld id="{BDC33F9C-FB48-9646-A597-58E9020FF8CC}" type="datetimeFigureOut">
              <a:rPr lang="x-none" smtClean="0"/>
              <a:t>31/1/2023</a:t>
            </a:fld>
            <a:endParaRPr lang="x-none"/>
          </a:p>
        </p:txBody>
      </p:sp>
      <p:sp>
        <p:nvSpPr>
          <p:cNvPr id="3" name="Footer Placeholder 2">
            <a:extLst>
              <a:ext uri="{FF2B5EF4-FFF2-40B4-BE49-F238E27FC236}">
                <a16:creationId xmlns:a16="http://schemas.microsoft.com/office/drawing/2014/main" xmlns="" id="{47D52A23-423B-6541-99A0-ECADA41D3320}"/>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xmlns="" id="{271B7C5E-72D2-8547-83A8-1A65363C7EAD}"/>
              </a:ext>
            </a:extLst>
          </p:cNvPr>
          <p:cNvSpPr>
            <a:spLocks noGrp="1"/>
          </p:cNvSpPr>
          <p:nvPr>
            <p:ph type="sldNum" sz="quarter" idx="12"/>
          </p:nvPr>
        </p:nvSpPr>
        <p:spPr/>
        <p:txBody>
          <a:bodyPr/>
          <a:lstStyle/>
          <a:p>
            <a:fld id="{BE44DE1C-BD02-494C-95D4-C36082939A4B}" type="slidenum">
              <a:rPr lang="x-none" smtClean="0"/>
              <a:t>‹#›</a:t>
            </a:fld>
            <a:endParaRPr lang="x-none"/>
          </a:p>
        </p:txBody>
      </p:sp>
    </p:spTree>
    <p:extLst>
      <p:ext uri="{BB962C8B-B14F-4D97-AF65-F5344CB8AC3E}">
        <p14:creationId xmlns:p14="http://schemas.microsoft.com/office/powerpoint/2010/main" val="2696319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53B102-A2B9-5C4A-A6FF-8710099824D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xmlns="" id="{08E00A92-9366-AC46-893B-D003B42E64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xmlns="" id="{4D066A4B-F3D9-B741-84AE-55CBB6C915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0EC2688C-7B1B-244B-8F9C-4525DBEF844C}"/>
              </a:ext>
            </a:extLst>
          </p:cNvPr>
          <p:cNvSpPr>
            <a:spLocks noGrp="1"/>
          </p:cNvSpPr>
          <p:nvPr>
            <p:ph type="dt" sz="half" idx="10"/>
          </p:nvPr>
        </p:nvSpPr>
        <p:spPr/>
        <p:txBody>
          <a:bodyPr/>
          <a:lstStyle/>
          <a:p>
            <a:fld id="{BDC33F9C-FB48-9646-A597-58E9020FF8CC}" type="datetimeFigureOut">
              <a:rPr lang="x-none" smtClean="0"/>
              <a:t>31/1/2023</a:t>
            </a:fld>
            <a:endParaRPr lang="x-none"/>
          </a:p>
        </p:txBody>
      </p:sp>
      <p:sp>
        <p:nvSpPr>
          <p:cNvPr id="6" name="Footer Placeholder 5">
            <a:extLst>
              <a:ext uri="{FF2B5EF4-FFF2-40B4-BE49-F238E27FC236}">
                <a16:creationId xmlns:a16="http://schemas.microsoft.com/office/drawing/2014/main" xmlns="" id="{7AC84CDF-EDB0-B242-8502-F180B2264C74}"/>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A68D5DDF-C660-F24E-9738-730E2601A0AC}"/>
              </a:ext>
            </a:extLst>
          </p:cNvPr>
          <p:cNvSpPr>
            <a:spLocks noGrp="1"/>
          </p:cNvSpPr>
          <p:nvPr>
            <p:ph type="sldNum" sz="quarter" idx="12"/>
          </p:nvPr>
        </p:nvSpPr>
        <p:spPr/>
        <p:txBody>
          <a:bodyPr/>
          <a:lstStyle/>
          <a:p>
            <a:fld id="{BE44DE1C-BD02-494C-95D4-C36082939A4B}" type="slidenum">
              <a:rPr lang="x-none" smtClean="0"/>
              <a:t>‹#›</a:t>
            </a:fld>
            <a:endParaRPr lang="x-none"/>
          </a:p>
        </p:txBody>
      </p:sp>
    </p:spTree>
    <p:extLst>
      <p:ext uri="{BB962C8B-B14F-4D97-AF65-F5344CB8AC3E}">
        <p14:creationId xmlns:p14="http://schemas.microsoft.com/office/powerpoint/2010/main" val="1662406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13E278-8EDF-E349-9BA9-08B3C75EB73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xmlns="" id="{23DA7462-8D94-F341-8C73-660120E121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xmlns="" id="{5F8325B8-1C45-C146-8B8F-3A485FC186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4ED0AE34-902F-7D49-B78B-32DDB91F6D98}"/>
              </a:ext>
            </a:extLst>
          </p:cNvPr>
          <p:cNvSpPr>
            <a:spLocks noGrp="1"/>
          </p:cNvSpPr>
          <p:nvPr>
            <p:ph type="dt" sz="half" idx="10"/>
          </p:nvPr>
        </p:nvSpPr>
        <p:spPr/>
        <p:txBody>
          <a:bodyPr/>
          <a:lstStyle/>
          <a:p>
            <a:fld id="{BDC33F9C-FB48-9646-A597-58E9020FF8CC}" type="datetimeFigureOut">
              <a:rPr lang="x-none" smtClean="0"/>
              <a:t>31/1/2023</a:t>
            </a:fld>
            <a:endParaRPr lang="x-none"/>
          </a:p>
        </p:txBody>
      </p:sp>
      <p:sp>
        <p:nvSpPr>
          <p:cNvPr id="6" name="Footer Placeholder 5">
            <a:extLst>
              <a:ext uri="{FF2B5EF4-FFF2-40B4-BE49-F238E27FC236}">
                <a16:creationId xmlns:a16="http://schemas.microsoft.com/office/drawing/2014/main" xmlns="" id="{2D40B345-436E-AC49-B1EC-E64F0EB82199}"/>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xmlns="" id="{B5EE7704-709F-4549-8EE1-BE136E781907}"/>
              </a:ext>
            </a:extLst>
          </p:cNvPr>
          <p:cNvSpPr>
            <a:spLocks noGrp="1"/>
          </p:cNvSpPr>
          <p:nvPr>
            <p:ph type="sldNum" sz="quarter" idx="12"/>
          </p:nvPr>
        </p:nvSpPr>
        <p:spPr/>
        <p:txBody>
          <a:bodyPr/>
          <a:lstStyle/>
          <a:p>
            <a:fld id="{BE44DE1C-BD02-494C-95D4-C36082939A4B}" type="slidenum">
              <a:rPr lang="x-none" smtClean="0"/>
              <a:t>‹#›</a:t>
            </a:fld>
            <a:endParaRPr lang="x-none"/>
          </a:p>
        </p:txBody>
      </p:sp>
    </p:spTree>
    <p:extLst>
      <p:ext uri="{BB962C8B-B14F-4D97-AF65-F5344CB8AC3E}">
        <p14:creationId xmlns:p14="http://schemas.microsoft.com/office/powerpoint/2010/main" val="2786782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48444C60-BAC2-1F4B-92D2-21D570D743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xmlns="" id="{B4C46381-53C9-3940-85CD-0A16851918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xmlns="" id="{441CBA11-FCF4-414B-9791-DA4599C309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C33F9C-FB48-9646-A597-58E9020FF8CC}" type="datetimeFigureOut">
              <a:rPr lang="x-none" smtClean="0"/>
              <a:t>31/1/2023</a:t>
            </a:fld>
            <a:endParaRPr lang="x-none"/>
          </a:p>
        </p:txBody>
      </p:sp>
      <p:sp>
        <p:nvSpPr>
          <p:cNvPr id="5" name="Footer Placeholder 4">
            <a:extLst>
              <a:ext uri="{FF2B5EF4-FFF2-40B4-BE49-F238E27FC236}">
                <a16:creationId xmlns:a16="http://schemas.microsoft.com/office/drawing/2014/main" xmlns="" id="{2A5DAEC4-09C8-A84E-B6FE-BDB5155F7B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xmlns="" id="{D33614F5-1664-4944-A647-25CE39D0A8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44DE1C-BD02-494C-95D4-C36082939A4B}" type="slidenum">
              <a:rPr lang="x-none" smtClean="0"/>
              <a:t>‹#›</a:t>
            </a:fld>
            <a:endParaRPr lang="x-none"/>
          </a:p>
        </p:txBody>
      </p:sp>
    </p:spTree>
    <p:extLst>
      <p:ext uri="{BB962C8B-B14F-4D97-AF65-F5344CB8AC3E}">
        <p14:creationId xmlns:p14="http://schemas.microsoft.com/office/powerpoint/2010/main" val="1052849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3.pn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tiff"/><Relationship Id="rId4" Type="http://schemas.openxmlformats.org/officeDocument/2006/relationships/image" Target="../media/image2.jpg"/><Relationship Id="rId9" Type="http://schemas.openxmlformats.org/officeDocument/2006/relationships/image" Target="../media/image12.jp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70.svg"/><Relationship Id="rId3" Type="http://schemas.openxmlformats.org/officeDocument/2006/relationships/image" Target="../media/image3.png"/><Relationship Id="rId7" Type="http://schemas.openxmlformats.org/officeDocument/2006/relationships/image" Target="../media/image64.svg"/><Relationship Id="rId12"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68.svg"/><Relationship Id="rId5" Type="http://schemas.openxmlformats.org/officeDocument/2006/relationships/image" Target="../media/image7.png"/><Relationship Id="rId10" Type="http://schemas.openxmlformats.org/officeDocument/2006/relationships/image" Target="../media/image16.png"/><Relationship Id="rId4" Type="http://schemas.openxmlformats.org/officeDocument/2006/relationships/image" Target="../media/image2.jpg"/><Relationship Id="rId9" Type="http://schemas.openxmlformats.org/officeDocument/2006/relationships/image" Target="../media/image66.sv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www.circulartourism.eu/" TargetMode="Externa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www.circulartourism.eu/" TargetMode="Externa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hyperlink" Target="http://www.circulartourism.eu/" TargetMode="External"/><Relationship Id="rId5" Type="http://schemas.openxmlformats.org/officeDocument/2006/relationships/image" Target="../media/image21.png"/><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http://www.circulartourism.eu/" TargetMode="External"/><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eg"/><Relationship Id="rId1" Type="http://schemas.openxmlformats.org/officeDocument/2006/relationships/slideLayout" Target="../slideLayouts/slideLayout1.xml"/><Relationship Id="rId5" Type="http://schemas.openxmlformats.org/officeDocument/2006/relationships/hyperlink" Target="http://www.circulartourism.eu/" TargetMode="Externa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eg"/><Relationship Id="rId1" Type="http://schemas.openxmlformats.org/officeDocument/2006/relationships/slideLayout" Target="../slideLayouts/slideLayout1.xml"/><Relationship Id="rId5" Type="http://schemas.openxmlformats.org/officeDocument/2006/relationships/hyperlink" Target="http://www.circulartourism.eu/" TargetMode="External"/><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www.circulartourism.eu/" TargetMode="Externa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file:////var/folders/fx/jhr3m7q1619cpj3tq634tynh0000gn/T/com.microsoft.Word/WebArchiveCopyPasteTempFiles/stakeholder-analysis-figure1-2020.jpg" TargetMode="Externa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hyperlink" Target="http://www.ebex,gr/" TargetMode="External"/><Relationship Id="rId3" Type="http://schemas.openxmlformats.org/officeDocument/2006/relationships/image" Target="../media/image3.png"/><Relationship Id="rId7" Type="http://schemas.openxmlformats.org/officeDocument/2006/relationships/hyperlink" Target="mailto:anthipanagiotou76@gmail.com"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mailto:anthi@ebex.gr" TargetMode="External"/><Relationship Id="rId5" Type="http://schemas.openxmlformats.org/officeDocument/2006/relationships/image" Target="../media/image29.jpe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rown wooden plank on gray concrete floor">
            <a:extLst>
              <a:ext uri="{FF2B5EF4-FFF2-40B4-BE49-F238E27FC236}">
                <a16:creationId xmlns:a16="http://schemas.microsoft.com/office/drawing/2014/main" xmlns="" id="{C335B1C0-0FD2-044E-AB18-AC230495C8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785"/>
          <a:stretch/>
        </p:blipFill>
        <p:spPr bwMode="auto">
          <a:xfrm>
            <a:off x="159675" y="185821"/>
            <a:ext cx="11872644" cy="648635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xmlns="" id="{8885CA32-39E5-904E-8A88-153739713E04}"/>
              </a:ext>
            </a:extLst>
          </p:cNvPr>
          <p:cNvSpPr>
            <a:spLocks noGrp="1"/>
          </p:cNvSpPr>
          <p:nvPr>
            <p:ph type="ctrTitle"/>
          </p:nvPr>
        </p:nvSpPr>
        <p:spPr>
          <a:xfrm>
            <a:off x="643468" y="643467"/>
            <a:ext cx="5452529" cy="3569243"/>
          </a:xfrm>
        </p:spPr>
        <p:txBody>
          <a:bodyPr anchor="t">
            <a:noAutofit/>
          </a:bodyPr>
          <a:lstStyle/>
          <a:p>
            <a:pPr algn="l"/>
            <a:r>
              <a:rPr lang="x-none" sz="4800" b="1" dirty="0">
                <a:solidFill>
                  <a:schemeClr val="bg1"/>
                </a:solidFill>
                <a:latin typeface="Gill Sans Nova Light" panose="020B0302020104020203" pitchFamily="34" charset="0"/>
                <a:cs typeface="Gill Sans" panose="020B0502020104020203" pitchFamily="34" charset="-79"/>
              </a:rPr>
              <a:t>C</a:t>
            </a:r>
            <a:r>
              <a:rPr lang="en-GB" sz="4800" b="1" dirty="0">
                <a:solidFill>
                  <a:schemeClr val="bg1"/>
                </a:solidFill>
                <a:latin typeface="Gill Sans Nova Light" panose="020B0302020104020203" pitchFamily="34" charset="0"/>
                <a:cs typeface="Gill Sans" panose="020B0502020104020203" pitchFamily="34" charset="-79"/>
              </a:rPr>
              <a:t>I</a:t>
            </a:r>
            <a:r>
              <a:rPr lang="x-none" sz="4800" b="1" dirty="0">
                <a:solidFill>
                  <a:schemeClr val="bg1"/>
                </a:solidFill>
                <a:latin typeface="Gill Sans Nova Light" panose="020B0302020104020203" pitchFamily="34" charset="0"/>
                <a:cs typeface="Gill Sans" panose="020B0502020104020203" pitchFamily="34" charset="-79"/>
              </a:rPr>
              <a:t>RCULAR ECONOMY IN THE TOURISM INDUSTRY</a:t>
            </a:r>
            <a:br>
              <a:rPr lang="x-none" sz="4800" b="1" dirty="0">
                <a:solidFill>
                  <a:schemeClr val="bg1"/>
                </a:solidFill>
                <a:latin typeface="Gill Sans Nova Light" panose="020B0302020104020203" pitchFamily="34" charset="0"/>
                <a:cs typeface="Gill Sans" panose="020B0502020104020203" pitchFamily="34" charset="-79"/>
              </a:rPr>
            </a:br>
            <a:endParaRPr lang="x-none" sz="4800" b="1" dirty="0">
              <a:solidFill>
                <a:schemeClr val="bg1"/>
              </a:solidFill>
              <a:latin typeface="Gill Sans Nova Light" panose="020B0302020104020203" pitchFamily="34" charset="0"/>
              <a:cs typeface="Gill Sans" panose="020B0502020104020203" pitchFamily="34" charset="-79"/>
            </a:endParaRPr>
          </a:p>
        </p:txBody>
      </p:sp>
      <p:sp>
        <p:nvSpPr>
          <p:cNvPr id="3" name="Subtitle 2">
            <a:extLst>
              <a:ext uri="{FF2B5EF4-FFF2-40B4-BE49-F238E27FC236}">
                <a16:creationId xmlns:a16="http://schemas.microsoft.com/office/drawing/2014/main" xmlns="" id="{275A07A5-F483-CF4A-AB5D-467110C18C42}"/>
              </a:ext>
            </a:extLst>
          </p:cNvPr>
          <p:cNvSpPr>
            <a:spLocks noGrp="1"/>
          </p:cNvSpPr>
          <p:nvPr>
            <p:ph type="subTitle" idx="1"/>
          </p:nvPr>
        </p:nvSpPr>
        <p:spPr>
          <a:xfrm>
            <a:off x="646518" y="2469282"/>
            <a:ext cx="5449479" cy="1919433"/>
          </a:xfrm>
        </p:spPr>
        <p:txBody>
          <a:bodyPr anchor="b">
            <a:normAutofit/>
          </a:bodyPr>
          <a:lstStyle/>
          <a:p>
            <a:pPr algn="l"/>
            <a:r>
              <a:rPr lang="x-none" b="1" smtClean="0">
                <a:solidFill>
                  <a:schemeClr val="bg1"/>
                </a:solidFill>
                <a:latin typeface="Gill Sans Nova Light" panose="020B0602020104020203" pitchFamily="34" charset="0"/>
              </a:rPr>
              <a:t>CenTOUR - 2020</a:t>
            </a:r>
            <a:endParaRPr lang="x-none" b="1" dirty="0">
              <a:solidFill>
                <a:schemeClr val="bg1"/>
              </a:solidFill>
              <a:latin typeface="Gill Sans Nova Light" panose="020B0602020104020203" pitchFamily="34" charset="0"/>
            </a:endParaRPr>
          </a:p>
        </p:txBody>
      </p:sp>
      <p:cxnSp>
        <p:nvCxnSpPr>
          <p:cNvPr id="7" name="Google Shape;90;p16">
            <a:extLst>
              <a:ext uri="{FF2B5EF4-FFF2-40B4-BE49-F238E27FC236}">
                <a16:creationId xmlns:a16="http://schemas.microsoft.com/office/drawing/2014/main" xmlns="" id="{C7DF6541-6591-C640-A779-C28740BDE4BF}"/>
              </a:ext>
            </a:extLst>
          </p:cNvPr>
          <p:cNvCxnSpPr/>
          <p:nvPr/>
        </p:nvCxnSpPr>
        <p:spPr>
          <a:xfrm>
            <a:off x="781188" y="3503953"/>
            <a:ext cx="619920" cy="0"/>
          </a:xfrm>
          <a:prstGeom prst="straightConnector1">
            <a:avLst/>
          </a:prstGeom>
          <a:noFill/>
          <a:ln w="76200" cap="flat" cmpd="sng">
            <a:solidFill>
              <a:srgbClr val="99CC33"/>
            </a:solidFill>
            <a:prstDash val="solid"/>
            <a:round/>
            <a:headEnd type="none" w="med" len="med"/>
            <a:tailEnd type="none" w="med" len="med"/>
          </a:ln>
        </p:spPr>
      </p:cxnSp>
      <p:sp>
        <p:nvSpPr>
          <p:cNvPr id="8" name="Google Shape;73;p16">
            <a:extLst>
              <a:ext uri="{FF2B5EF4-FFF2-40B4-BE49-F238E27FC236}">
                <a16:creationId xmlns:a16="http://schemas.microsoft.com/office/drawing/2014/main" xmlns="" id="{4B882827-4B5D-DE49-BA84-B4B2BF162BD9}"/>
              </a:ext>
            </a:extLst>
          </p:cNvPr>
          <p:cNvSpPr/>
          <p:nvPr/>
        </p:nvSpPr>
        <p:spPr>
          <a:xfrm>
            <a:off x="5521533" y="3808201"/>
            <a:ext cx="6670467" cy="3049860"/>
          </a:xfrm>
          <a:custGeom>
            <a:avLst/>
            <a:gdLst/>
            <a:ahLst/>
            <a:cxnLst/>
            <a:rect l="l" t="t" r="r" b="b"/>
            <a:pathLst>
              <a:path w="177296" h="81063" extrusionOk="0">
                <a:moveTo>
                  <a:pt x="0" y="81063"/>
                </a:moveTo>
                <a:lnTo>
                  <a:pt x="177296" y="81063"/>
                </a:lnTo>
                <a:lnTo>
                  <a:pt x="177296" y="0"/>
                </a:lnTo>
                <a:close/>
              </a:path>
            </a:pathLst>
          </a:custGeom>
          <a:solidFill>
            <a:schemeClr val="bg1"/>
          </a:solidFill>
          <a:ln>
            <a:noFill/>
          </a:ln>
        </p:spPr>
        <p:txBody>
          <a:bodyPr/>
          <a:lstStyle/>
          <a:p>
            <a:endParaRPr lang="x-none" sz="2400" dirty="0"/>
          </a:p>
        </p:txBody>
      </p:sp>
      <p:pic>
        <p:nvPicPr>
          <p:cNvPr id="6" name="Picture 5" descr="A picture containing chart&#10;&#10;Description automatically generated">
            <a:extLst>
              <a:ext uri="{FF2B5EF4-FFF2-40B4-BE49-F238E27FC236}">
                <a16:creationId xmlns:a16="http://schemas.microsoft.com/office/drawing/2014/main" xmlns="" id="{DA703B8A-CECE-A642-B98F-B9CD0BBC3145}"/>
              </a:ext>
            </a:extLst>
          </p:cNvPr>
          <p:cNvPicPr>
            <a:picLocks noChangeAspect="1"/>
          </p:cNvPicPr>
          <p:nvPr/>
        </p:nvPicPr>
        <p:blipFill>
          <a:blip r:embed="rId3"/>
          <a:stretch>
            <a:fillRect/>
          </a:stretch>
        </p:blipFill>
        <p:spPr>
          <a:xfrm>
            <a:off x="10861261" y="5717005"/>
            <a:ext cx="826703" cy="784577"/>
          </a:xfrm>
          <a:prstGeom prst="rect">
            <a:avLst/>
          </a:prstGeom>
        </p:spPr>
      </p:pic>
      <p:pic>
        <p:nvPicPr>
          <p:cNvPr id="9" name="Picture 8" descr="A close up of a sign&#10;&#10;Description automatically generated">
            <a:extLst>
              <a:ext uri="{FF2B5EF4-FFF2-40B4-BE49-F238E27FC236}">
                <a16:creationId xmlns:a16="http://schemas.microsoft.com/office/drawing/2014/main" xmlns="" id="{DB2C3268-5EC8-A943-A13B-B90E47B6CC9C}"/>
              </a:ext>
            </a:extLst>
          </p:cNvPr>
          <p:cNvPicPr>
            <a:picLocks noChangeAspect="1"/>
          </p:cNvPicPr>
          <p:nvPr/>
        </p:nvPicPr>
        <p:blipFill>
          <a:blip r:embed="rId4"/>
          <a:stretch>
            <a:fillRect/>
          </a:stretch>
        </p:blipFill>
        <p:spPr>
          <a:xfrm>
            <a:off x="9377082" y="5654905"/>
            <a:ext cx="1317441" cy="851795"/>
          </a:xfrm>
          <a:prstGeom prst="rect">
            <a:avLst/>
          </a:prstGeom>
        </p:spPr>
      </p:pic>
    </p:spTree>
    <p:extLst>
      <p:ext uri="{BB962C8B-B14F-4D97-AF65-F5344CB8AC3E}">
        <p14:creationId xmlns:p14="http://schemas.microsoft.com/office/powerpoint/2010/main" val="4033367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3"/>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4"/>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Optional sessions</a:t>
            </a:r>
          </a:p>
        </p:txBody>
      </p:sp>
      <p:pic>
        <p:nvPicPr>
          <p:cNvPr id="10" name="Picture 8" descr="silhouette of windmills during golden hour">
            <a:extLst>
              <a:ext uri="{FF2B5EF4-FFF2-40B4-BE49-F238E27FC236}">
                <a16:creationId xmlns:a16="http://schemas.microsoft.com/office/drawing/2014/main" xmlns="" id="{73B62975-B143-458F-BE62-DB232D9042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838" y="1210410"/>
            <a:ext cx="3221091" cy="18947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blue body of water">
            <a:extLst>
              <a:ext uri="{FF2B5EF4-FFF2-40B4-BE49-F238E27FC236}">
                <a16:creationId xmlns:a16="http://schemas.microsoft.com/office/drawing/2014/main" xmlns="" id="{F47D1F0F-AD82-4E98-B961-5FD6ED515C5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232" b="7643"/>
          <a:stretch/>
        </p:blipFill>
        <p:spPr bwMode="auto">
          <a:xfrm>
            <a:off x="4501793" y="1196975"/>
            <a:ext cx="3221091" cy="191317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monkey eating papaya">
            <a:extLst>
              <a:ext uri="{FF2B5EF4-FFF2-40B4-BE49-F238E27FC236}">
                <a16:creationId xmlns:a16="http://schemas.microsoft.com/office/drawing/2014/main" xmlns="" id="{184B2EDA-5BF3-4314-964B-712CBA25C3C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17258" y="1235403"/>
            <a:ext cx="3267607" cy="18747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blue labeled plastic bottles">
            <a:extLst>
              <a:ext uri="{FF2B5EF4-FFF2-40B4-BE49-F238E27FC236}">
                <a16:creationId xmlns:a16="http://schemas.microsoft.com/office/drawing/2014/main" xmlns="" id="{D3ECA57D-613C-47C2-A709-E503BCD91B8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4773" r="2" b="20228"/>
          <a:stretch/>
        </p:blipFill>
        <p:spPr bwMode="auto">
          <a:xfrm>
            <a:off x="1083837" y="3386355"/>
            <a:ext cx="3221091" cy="181186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A picture containing yellow, outdoor, parked, engine&#10;&#10;Description automatically generated">
            <a:extLst>
              <a:ext uri="{FF2B5EF4-FFF2-40B4-BE49-F238E27FC236}">
                <a16:creationId xmlns:a16="http://schemas.microsoft.com/office/drawing/2014/main" xmlns="" id="{8538A206-6AFD-4204-A2D6-8F5486EB4694}"/>
              </a:ext>
            </a:extLst>
          </p:cNvPr>
          <p:cNvPicPr>
            <a:picLocks noChangeAspect="1"/>
          </p:cNvPicPr>
          <p:nvPr/>
        </p:nvPicPr>
        <p:blipFill rotWithShape="1">
          <a:blip r:embed="rId9"/>
          <a:srcRect t="9584" b="4492"/>
          <a:stretch/>
        </p:blipFill>
        <p:spPr>
          <a:xfrm>
            <a:off x="4518759" y="3396299"/>
            <a:ext cx="3204125" cy="1801919"/>
          </a:xfrm>
          <a:prstGeom prst="rect">
            <a:avLst/>
          </a:prstGeom>
        </p:spPr>
      </p:pic>
      <p:pic>
        <p:nvPicPr>
          <p:cNvPr id="19" name="Picture 2">
            <a:extLst>
              <a:ext uri="{FF2B5EF4-FFF2-40B4-BE49-F238E27FC236}">
                <a16:creationId xmlns:a16="http://schemas.microsoft.com/office/drawing/2014/main" xmlns="" id="{ED105E76-41DD-449C-A10A-4016738B9F8F}"/>
              </a:ext>
            </a:extLst>
          </p:cNvPr>
          <p:cNvPicPr>
            <a:picLocks noChangeAspect="1"/>
          </p:cNvPicPr>
          <p:nvPr/>
        </p:nvPicPr>
        <p:blipFill rotWithShape="1">
          <a:blip r:embed="rId10"/>
          <a:srcRect t="8140" b="8140"/>
          <a:stretch/>
        </p:blipFill>
        <p:spPr>
          <a:xfrm>
            <a:off x="7917258" y="3393784"/>
            <a:ext cx="3246283" cy="1811863"/>
          </a:xfrm>
          <a:prstGeom prst="rect">
            <a:avLst/>
          </a:prstGeom>
        </p:spPr>
      </p:pic>
      <p:sp>
        <p:nvSpPr>
          <p:cNvPr id="4" name="ZoneTexte 3">
            <a:extLst>
              <a:ext uri="{FF2B5EF4-FFF2-40B4-BE49-F238E27FC236}">
                <a16:creationId xmlns:a16="http://schemas.microsoft.com/office/drawing/2014/main" xmlns="" id="{6BFB037C-20EE-4DEA-85FC-E65DFF0B2E88}"/>
              </a:ext>
            </a:extLst>
          </p:cNvPr>
          <p:cNvSpPr txBox="1"/>
          <p:nvPr/>
        </p:nvSpPr>
        <p:spPr>
          <a:xfrm>
            <a:off x="1635603" y="2534471"/>
            <a:ext cx="2117558" cy="338554"/>
          </a:xfrm>
          <a:prstGeom prst="rect">
            <a:avLst/>
          </a:prstGeom>
          <a:solidFill>
            <a:schemeClr val="bg1"/>
          </a:solidFill>
        </p:spPr>
        <p:txBody>
          <a:bodyPr wrap="square" rtlCol="0">
            <a:spAutoFit/>
          </a:bodyPr>
          <a:lstStyle/>
          <a:p>
            <a:r>
              <a:rPr lang="el-GR" sz="1600" dirty="0" smtClean="0">
                <a:latin typeface="Gill Sans Nova Light" panose="020B0302020104020203" pitchFamily="34" charset="0"/>
              </a:rPr>
              <a:t> Διαχείριση Ενέργειας </a:t>
            </a:r>
            <a:endParaRPr lang="fr-BE" sz="1600" dirty="0">
              <a:latin typeface="Gill Sans Nova Light" panose="020B0302020104020203" pitchFamily="34" charset="0"/>
            </a:endParaRPr>
          </a:p>
        </p:txBody>
      </p:sp>
      <p:sp>
        <p:nvSpPr>
          <p:cNvPr id="20" name="ZoneTexte 19">
            <a:extLst>
              <a:ext uri="{FF2B5EF4-FFF2-40B4-BE49-F238E27FC236}">
                <a16:creationId xmlns:a16="http://schemas.microsoft.com/office/drawing/2014/main" xmlns="" id="{D48DC619-974D-4674-BB66-795056712353}"/>
              </a:ext>
            </a:extLst>
          </p:cNvPr>
          <p:cNvSpPr txBox="1"/>
          <p:nvPr/>
        </p:nvSpPr>
        <p:spPr>
          <a:xfrm>
            <a:off x="5075984" y="2546685"/>
            <a:ext cx="2117558" cy="369332"/>
          </a:xfrm>
          <a:prstGeom prst="rect">
            <a:avLst/>
          </a:prstGeom>
          <a:solidFill>
            <a:schemeClr val="bg1"/>
          </a:solidFill>
          <a:ln>
            <a:solidFill>
              <a:schemeClr val="bg1"/>
            </a:solidFill>
          </a:ln>
        </p:spPr>
        <p:txBody>
          <a:bodyPr wrap="square" rtlCol="0">
            <a:spAutoFit/>
          </a:bodyPr>
          <a:lstStyle/>
          <a:p>
            <a:r>
              <a:rPr lang="el-GR" dirty="0" smtClean="0">
                <a:latin typeface="Gill Sans Nova Light" panose="020B0302020104020203" pitchFamily="34" charset="0"/>
              </a:rPr>
              <a:t>Διαχείριση Νερού</a:t>
            </a:r>
            <a:endParaRPr lang="fr-BE" dirty="0">
              <a:latin typeface="Gill Sans Nova Light" panose="020B0302020104020203" pitchFamily="34" charset="0"/>
            </a:endParaRPr>
          </a:p>
        </p:txBody>
      </p:sp>
      <p:sp>
        <p:nvSpPr>
          <p:cNvPr id="21" name="ZoneTexte 20">
            <a:extLst>
              <a:ext uri="{FF2B5EF4-FFF2-40B4-BE49-F238E27FC236}">
                <a16:creationId xmlns:a16="http://schemas.microsoft.com/office/drawing/2014/main" xmlns="" id="{4A37ED3A-52A9-4A79-A8F8-6442F849A4CE}"/>
              </a:ext>
            </a:extLst>
          </p:cNvPr>
          <p:cNvSpPr txBox="1"/>
          <p:nvPr/>
        </p:nvSpPr>
        <p:spPr>
          <a:xfrm>
            <a:off x="8585327" y="2586440"/>
            <a:ext cx="2117558" cy="338554"/>
          </a:xfrm>
          <a:prstGeom prst="rect">
            <a:avLst/>
          </a:prstGeom>
          <a:solidFill>
            <a:schemeClr val="bg1"/>
          </a:solidFill>
        </p:spPr>
        <p:txBody>
          <a:bodyPr wrap="square" rtlCol="0">
            <a:spAutoFit/>
          </a:bodyPr>
          <a:lstStyle/>
          <a:p>
            <a:pPr algn="ctr"/>
            <a:r>
              <a:rPr lang="el-GR" sz="1600" dirty="0" smtClean="0">
                <a:latin typeface="Gill Sans Nova Light" panose="020B0302020104020203" pitchFamily="34" charset="0"/>
              </a:rPr>
              <a:t>Απόβλητα Τροφίμων </a:t>
            </a:r>
            <a:endParaRPr lang="fr-BE" sz="1600" dirty="0">
              <a:latin typeface="Gill Sans Nova Light" panose="020B0302020104020203" pitchFamily="34" charset="0"/>
            </a:endParaRPr>
          </a:p>
        </p:txBody>
      </p:sp>
      <p:sp>
        <p:nvSpPr>
          <p:cNvPr id="22" name="ZoneTexte 21">
            <a:extLst>
              <a:ext uri="{FF2B5EF4-FFF2-40B4-BE49-F238E27FC236}">
                <a16:creationId xmlns:a16="http://schemas.microsoft.com/office/drawing/2014/main" xmlns="" id="{AC9AE7E5-1EAF-478A-B2B1-F18E0D8B0CD2}"/>
              </a:ext>
            </a:extLst>
          </p:cNvPr>
          <p:cNvSpPr txBox="1"/>
          <p:nvPr/>
        </p:nvSpPr>
        <p:spPr>
          <a:xfrm>
            <a:off x="4752475" y="4675924"/>
            <a:ext cx="2840302" cy="369332"/>
          </a:xfrm>
          <a:prstGeom prst="rect">
            <a:avLst/>
          </a:prstGeom>
          <a:solidFill>
            <a:schemeClr val="bg1"/>
          </a:solidFill>
        </p:spPr>
        <p:txBody>
          <a:bodyPr wrap="square" rtlCol="0">
            <a:spAutoFit/>
          </a:bodyPr>
          <a:lstStyle/>
          <a:p>
            <a:pPr algn="ctr"/>
            <a:r>
              <a:rPr lang="el-GR" dirty="0" smtClean="0">
                <a:latin typeface="Gill Sans Nova Light" panose="020B0302020104020203" pitchFamily="34" charset="0"/>
              </a:rPr>
              <a:t>Συνεργατική Κατανάλωση</a:t>
            </a:r>
            <a:endParaRPr lang="fr-BE" dirty="0">
              <a:latin typeface="Gill Sans Nova Light" panose="020B0302020104020203" pitchFamily="34" charset="0"/>
            </a:endParaRPr>
          </a:p>
        </p:txBody>
      </p:sp>
      <p:sp>
        <p:nvSpPr>
          <p:cNvPr id="23" name="ZoneTexte 22">
            <a:extLst>
              <a:ext uri="{FF2B5EF4-FFF2-40B4-BE49-F238E27FC236}">
                <a16:creationId xmlns:a16="http://schemas.microsoft.com/office/drawing/2014/main" xmlns="" id="{C8EAAB53-087B-4F94-BEC0-749546F8B52A}"/>
              </a:ext>
            </a:extLst>
          </p:cNvPr>
          <p:cNvSpPr txBox="1"/>
          <p:nvPr/>
        </p:nvSpPr>
        <p:spPr>
          <a:xfrm>
            <a:off x="8169443" y="4675924"/>
            <a:ext cx="2765981" cy="307777"/>
          </a:xfrm>
          <a:prstGeom prst="rect">
            <a:avLst/>
          </a:prstGeom>
          <a:solidFill>
            <a:schemeClr val="bg1"/>
          </a:solidFill>
        </p:spPr>
        <p:txBody>
          <a:bodyPr wrap="square" rtlCol="0">
            <a:spAutoFit/>
          </a:bodyPr>
          <a:lstStyle/>
          <a:p>
            <a:pPr algn="ctr"/>
            <a:r>
              <a:rPr lang="el-GR" sz="1400" dirty="0" smtClean="0">
                <a:latin typeface="Gill Sans Nova Light" panose="020B0302020104020203" pitchFamily="34" charset="0"/>
              </a:rPr>
              <a:t> Σήμα &amp; Οικολογική Πιστοποίηση </a:t>
            </a:r>
            <a:endParaRPr lang="fr-BE" sz="1400" dirty="0">
              <a:latin typeface="Gill Sans Nova Light" panose="020B0302020104020203" pitchFamily="34" charset="0"/>
            </a:endParaRPr>
          </a:p>
        </p:txBody>
      </p:sp>
      <p:sp>
        <p:nvSpPr>
          <p:cNvPr id="24" name="ZoneTexte 23">
            <a:extLst>
              <a:ext uri="{FF2B5EF4-FFF2-40B4-BE49-F238E27FC236}">
                <a16:creationId xmlns:a16="http://schemas.microsoft.com/office/drawing/2014/main" xmlns="" id="{A7D24443-24A5-46C8-A90F-15EF12ED47E8}"/>
              </a:ext>
            </a:extLst>
          </p:cNvPr>
          <p:cNvSpPr txBox="1"/>
          <p:nvPr/>
        </p:nvSpPr>
        <p:spPr>
          <a:xfrm>
            <a:off x="1279519" y="4670364"/>
            <a:ext cx="2765981" cy="369332"/>
          </a:xfrm>
          <a:prstGeom prst="rect">
            <a:avLst/>
          </a:prstGeom>
          <a:solidFill>
            <a:schemeClr val="bg1"/>
          </a:solidFill>
        </p:spPr>
        <p:txBody>
          <a:bodyPr wrap="square" rtlCol="0">
            <a:spAutoFit/>
          </a:bodyPr>
          <a:lstStyle/>
          <a:p>
            <a:pPr algn="ctr"/>
            <a:r>
              <a:rPr lang="el-GR" dirty="0" smtClean="0">
                <a:latin typeface="Gill Sans Nova Light" panose="020B0302020104020203" pitchFamily="34" charset="0"/>
              </a:rPr>
              <a:t>Χωρίς Πλαστικό</a:t>
            </a:r>
            <a:endParaRPr lang="fr-BE" dirty="0">
              <a:latin typeface="Gill Sans Nova Light" panose="020B0302020104020203" pitchFamily="34" charset="0"/>
            </a:endParaRPr>
          </a:p>
        </p:txBody>
      </p:sp>
      <p:sp>
        <p:nvSpPr>
          <p:cNvPr id="25" name="ZoneTexte 24">
            <a:extLst>
              <a:ext uri="{FF2B5EF4-FFF2-40B4-BE49-F238E27FC236}">
                <a16:creationId xmlns:a16="http://schemas.microsoft.com/office/drawing/2014/main" xmlns="" id="{85DBADAC-8A67-4850-ABD1-C6AD221C3FD6}"/>
              </a:ext>
            </a:extLst>
          </p:cNvPr>
          <p:cNvSpPr txBox="1"/>
          <p:nvPr/>
        </p:nvSpPr>
        <p:spPr>
          <a:xfrm>
            <a:off x="1083836" y="5589929"/>
            <a:ext cx="10079705" cy="369332"/>
          </a:xfrm>
          <a:prstGeom prst="rect">
            <a:avLst/>
          </a:prstGeom>
          <a:solidFill>
            <a:schemeClr val="bg1"/>
          </a:solidFill>
        </p:spPr>
        <p:txBody>
          <a:bodyPr wrap="square" rtlCol="0">
            <a:spAutoFit/>
          </a:bodyPr>
          <a:lstStyle/>
          <a:p>
            <a:pPr algn="ctr"/>
            <a:endParaRPr lang="fr-BE" dirty="0">
              <a:latin typeface="Gill Sans Nova Light" panose="020B0302020104020203" pitchFamily="34" charset="0"/>
            </a:endParaRPr>
          </a:p>
        </p:txBody>
      </p:sp>
    </p:spTree>
    <p:extLst>
      <p:ext uri="{BB962C8B-B14F-4D97-AF65-F5344CB8AC3E}">
        <p14:creationId xmlns:p14="http://schemas.microsoft.com/office/powerpoint/2010/main" val="639502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lèche : bas 24">
            <a:extLst>
              <a:ext uri="{FF2B5EF4-FFF2-40B4-BE49-F238E27FC236}">
                <a16:creationId xmlns:a16="http://schemas.microsoft.com/office/drawing/2014/main" xmlns="" id="{7FCA100D-54DE-457C-9F7F-E45404B9DD83}"/>
              </a:ext>
            </a:extLst>
          </p:cNvPr>
          <p:cNvSpPr/>
          <p:nvPr/>
        </p:nvSpPr>
        <p:spPr>
          <a:xfrm rot="10800000">
            <a:off x="5450955" y="1720433"/>
            <a:ext cx="249967" cy="2448740"/>
          </a:xfrm>
          <a:prstGeom prst="downArrow">
            <a:avLst/>
          </a:prstGeom>
          <a:solidFill>
            <a:srgbClr val="99CC33"/>
          </a:solidFill>
          <a:ln>
            <a:solidFill>
              <a:srgbClr val="99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3"/>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4"/>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93"/>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PLAN</a:t>
            </a:r>
          </a:p>
        </p:txBody>
      </p:sp>
      <p:sp>
        <p:nvSpPr>
          <p:cNvPr id="2" name="Rectangle 1">
            <a:extLst>
              <a:ext uri="{FF2B5EF4-FFF2-40B4-BE49-F238E27FC236}">
                <a16:creationId xmlns:a16="http://schemas.microsoft.com/office/drawing/2014/main" xmlns="" id="{48CC95E9-B652-1C4F-841F-7BC2DF133842}"/>
              </a:ext>
            </a:extLst>
          </p:cNvPr>
          <p:cNvSpPr/>
          <p:nvPr/>
        </p:nvSpPr>
        <p:spPr>
          <a:xfrm>
            <a:off x="3884038" y="4193813"/>
            <a:ext cx="3669718" cy="461665"/>
          </a:xfrm>
          <a:prstGeom prst="rect">
            <a:avLst/>
          </a:prstGeom>
        </p:spPr>
        <p:txBody>
          <a:bodyPr wrap="square">
            <a:spAutoFit/>
          </a:bodyPr>
          <a:lstStyle/>
          <a:p>
            <a:pPr marL="0" lvl="1" algn="ctr"/>
            <a:r>
              <a:rPr lang="en-GB" sz="2400" dirty="0">
                <a:latin typeface="Gill Sans Nova Light" panose="020B0302020104020203" pitchFamily="34" charset="0"/>
                <a:sym typeface="Wingdings" panose="05000000000000000000" pitchFamily="2" charset="2"/>
              </a:rPr>
              <a:t>Strategy and Objectives</a:t>
            </a:r>
            <a:endParaRPr lang="en-GB" sz="2400" dirty="0">
              <a:latin typeface="Gill Sans Nova Light" panose="020B0302020104020203" pitchFamily="34" charset="0"/>
            </a:endParaRPr>
          </a:p>
        </p:txBody>
      </p:sp>
      <p:pic>
        <p:nvPicPr>
          <p:cNvPr id="10" name="Picture 9" descr="Diagram&#10;&#10;Description automatically generated">
            <a:extLst>
              <a:ext uri="{FF2B5EF4-FFF2-40B4-BE49-F238E27FC236}">
                <a16:creationId xmlns:a16="http://schemas.microsoft.com/office/drawing/2014/main" xmlns="" id="{901A458C-B499-47EE-B96A-3173B067D346}"/>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9574910" y="305084"/>
            <a:ext cx="2021142" cy="1847566"/>
          </a:xfrm>
          <a:prstGeom prst="rect">
            <a:avLst/>
          </a:prstGeom>
        </p:spPr>
      </p:pic>
      <p:sp>
        <p:nvSpPr>
          <p:cNvPr id="4" name="ZoneTexte 3">
            <a:extLst>
              <a:ext uri="{FF2B5EF4-FFF2-40B4-BE49-F238E27FC236}">
                <a16:creationId xmlns:a16="http://schemas.microsoft.com/office/drawing/2014/main" xmlns="" id="{D6DD877F-7DAD-4E1E-BA54-941868C50886}"/>
              </a:ext>
            </a:extLst>
          </p:cNvPr>
          <p:cNvSpPr txBox="1"/>
          <p:nvPr/>
        </p:nvSpPr>
        <p:spPr>
          <a:xfrm>
            <a:off x="1491298" y="4245491"/>
            <a:ext cx="631904" cy="369332"/>
          </a:xfrm>
          <a:prstGeom prst="rect">
            <a:avLst/>
          </a:prstGeom>
          <a:noFill/>
        </p:spPr>
        <p:txBody>
          <a:bodyPr wrap="none" rtlCol="0">
            <a:spAutoFit/>
          </a:bodyPr>
          <a:lstStyle/>
          <a:p>
            <a:r>
              <a:rPr lang="fr-FR" dirty="0" err="1">
                <a:latin typeface="Gill Sans Nova Light" panose="020B0302020104020203" pitchFamily="34" charset="0"/>
              </a:rPr>
              <a:t>Ideas</a:t>
            </a:r>
            <a:endParaRPr lang="fr-BE" dirty="0">
              <a:latin typeface="Gill Sans Nova Light" panose="020B0302020104020203" pitchFamily="34" charset="0"/>
            </a:endParaRPr>
          </a:p>
        </p:txBody>
      </p:sp>
      <p:pic>
        <p:nvPicPr>
          <p:cNvPr id="6" name="Graphique 5" descr="Lumières allumées avec un remplissage uni">
            <a:extLst>
              <a:ext uri="{FF2B5EF4-FFF2-40B4-BE49-F238E27FC236}">
                <a16:creationId xmlns:a16="http://schemas.microsoft.com/office/drawing/2014/main" xmlns="" id="{08B41748-CFA8-48B1-A214-0B440F46E0C7}"/>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1350050" y="3447701"/>
            <a:ext cx="914400" cy="914400"/>
          </a:xfrm>
          <a:prstGeom prst="rect">
            <a:avLst/>
          </a:prstGeom>
        </p:spPr>
      </p:pic>
      <p:cxnSp>
        <p:nvCxnSpPr>
          <p:cNvPr id="16" name="Connecteur droit avec flèche 15">
            <a:extLst>
              <a:ext uri="{FF2B5EF4-FFF2-40B4-BE49-F238E27FC236}">
                <a16:creationId xmlns:a16="http://schemas.microsoft.com/office/drawing/2014/main" xmlns="" id="{19B38D04-09FA-468B-8E74-A3CD4549C628}"/>
              </a:ext>
            </a:extLst>
          </p:cNvPr>
          <p:cNvCxnSpPr>
            <a:cxnSpLocks/>
          </p:cNvCxnSpPr>
          <p:nvPr/>
        </p:nvCxnSpPr>
        <p:spPr>
          <a:xfrm flipV="1">
            <a:off x="2460971" y="1720435"/>
            <a:ext cx="2777779" cy="1939237"/>
          </a:xfrm>
          <a:prstGeom prst="straightConnector1">
            <a:avLst/>
          </a:prstGeom>
          <a:ln w="50800">
            <a:solidFill>
              <a:srgbClr val="99CC33"/>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xmlns="" id="{C4E80FEB-BE60-4D44-BE30-A8FBC8EC0038}"/>
              </a:ext>
            </a:extLst>
          </p:cNvPr>
          <p:cNvSpPr txBox="1"/>
          <p:nvPr/>
        </p:nvSpPr>
        <p:spPr>
          <a:xfrm>
            <a:off x="1759253" y="2847634"/>
            <a:ext cx="1274964" cy="400110"/>
          </a:xfrm>
          <a:prstGeom prst="rect">
            <a:avLst/>
          </a:prstGeom>
          <a:noFill/>
        </p:spPr>
        <p:txBody>
          <a:bodyPr wrap="none" rtlCol="0">
            <a:spAutoFit/>
          </a:bodyPr>
          <a:lstStyle/>
          <a:p>
            <a:r>
              <a:rPr lang="fr-FR" sz="2000" dirty="0" err="1">
                <a:latin typeface="Gill Sans Nova Light" panose="020B0302020104020203" pitchFamily="34" charset="0"/>
              </a:rPr>
              <a:t>brainstorm</a:t>
            </a:r>
            <a:endParaRPr lang="fr-BE" sz="2000" dirty="0">
              <a:latin typeface="Gill Sans Nova Light" panose="020B0302020104020203" pitchFamily="34" charset="0"/>
            </a:endParaRPr>
          </a:p>
        </p:txBody>
      </p:sp>
      <p:sp>
        <p:nvSpPr>
          <p:cNvPr id="19" name="ZoneTexte 18">
            <a:extLst>
              <a:ext uri="{FF2B5EF4-FFF2-40B4-BE49-F238E27FC236}">
                <a16:creationId xmlns:a16="http://schemas.microsoft.com/office/drawing/2014/main" xmlns="" id="{81C942C0-C124-4AC0-A4ED-7987AA16CA24}"/>
              </a:ext>
            </a:extLst>
          </p:cNvPr>
          <p:cNvSpPr txBox="1"/>
          <p:nvPr/>
        </p:nvSpPr>
        <p:spPr>
          <a:xfrm>
            <a:off x="3078393" y="1903288"/>
            <a:ext cx="1433982" cy="400110"/>
          </a:xfrm>
          <a:prstGeom prst="rect">
            <a:avLst/>
          </a:prstGeom>
          <a:noFill/>
        </p:spPr>
        <p:txBody>
          <a:bodyPr wrap="none" rtlCol="0">
            <a:spAutoFit/>
          </a:bodyPr>
          <a:lstStyle/>
          <a:p>
            <a:r>
              <a:rPr lang="fr-FR" sz="2000" dirty="0" err="1">
                <a:latin typeface="Gill Sans Nova Light" panose="020B0302020104020203" pitchFamily="34" charset="0"/>
              </a:rPr>
              <a:t>prioritisation</a:t>
            </a:r>
            <a:endParaRPr lang="fr-BE" sz="2000" dirty="0">
              <a:latin typeface="Gill Sans Nova Light" panose="020B0302020104020203" pitchFamily="34" charset="0"/>
            </a:endParaRPr>
          </a:p>
        </p:txBody>
      </p:sp>
      <p:sp>
        <p:nvSpPr>
          <p:cNvPr id="20" name="Rectangle 19">
            <a:extLst>
              <a:ext uri="{FF2B5EF4-FFF2-40B4-BE49-F238E27FC236}">
                <a16:creationId xmlns:a16="http://schemas.microsoft.com/office/drawing/2014/main" xmlns="" id="{7986D4D2-90C9-4552-8AB3-172F799A1673}"/>
              </a:ext>
            </a:extLst>
          </p:cNvPr>
          <p:cNvSpPr/>
          <p:nvPr/>
        </p:nvSpPr>
        <p:spPr>
          <a:xfrm>
            <a:off x="4392314" y="1221726"/>
            <a:ext cx="2621785" cy="461665"/>
          </a:xfrm>
          <a:prstGeom prst="rect">
            <a:avLst/>
          </a:prstGeom>
          <a:solidFill>
            <a:srgbClr val="99CC33"/>
          </a:solidFill>
        </p:spPr>
        <p:txBody>
          <a:bodyPr wrap="square">
            <a:spAutoFit/>
          </a:bodyPr>
          <a:lstStyle/>
          <a:p>
            <a:pPr marL="0" lvl="1" algn="ctr"/>
            <a:r>
              <a:rPr lang="en-GB" sz="2400" dirty="0">
                <a:solidFill>
                  <a:schemeClr val="bg1"/>
                </a:solidFill>
                <a:latin typeface="Gill Sans Nova Light" panose="020B0302020104020203" pitchFamily="34" charset="0"/>
              </a:rPr>
              <a:t>ACTION PLAN</a:t>
            </a:r>
          </a:p>
        </p:txBody>
      </p:sp>
      <p:sp>
        <p:nvSpPr>
          <p:cNvPr id="21" name="Rectangle 20">
            <a:extLst>
              <a:ext uri="{FF2B5EF4-FFF2-40B4-BE49-F238E27FC236}">
                <a16:creationId xmlns:a16="http://schemas.microsoft.com/office/drawing/2014/main" xmlns="" id="{EFE1CE0A-D3A7-4660-ABFC-081A2377B707}"/>
              </a:ext>
            </a:extLst>
          </p:cNvPr>
          <p:cNvSpPr/>
          <p:nvPr/>
        </p:nvSpPr>
        <p:spPr>
          <a:xfrm>
            <a:off x="6754100" y="2491847"/>
            <a:ext cx="2990850" cy="400110"/>
          </a:xfrm>
          <a:prstGeom prst="rect">
            <a:avLst/>
          </a:prstGeom>
        </p:spPr>
        <p:txBody>
          <a:bodyPr wrap="square">
            <a:spAutoFit/>
          </a:bodyPr>
          <a:lstStyle/>
          <a:p>
            <a:pPr marL="0" lvl="1" algn="ctr"/>
            <a:r>
              <a:rPr lang="en-GB" sz="2000" dirty="0">
                <a:latin typeface="Gill Sans Nova Light" panose="020B0302020104020203" pitchFamily="34" charset="0"/>
                <a:sym typeface="Wingdings" panose="05000000000000000000" pitchFamily="2" charset="2"/>
              </a:rPr>
              <a:t>Circular Action Worksheets</a:t>
            </a:r>
          </a:p>
        </p:txBody>
      </p:sp>
      <p:cxnSp>
        <p:nvCxnSpPr>
          <p:cNvPr id="22" name="Connecteur droit avec flèche 21">
            <a:extLst>
              <a:ext uri="{FF2B5EF4-FFF2-40B4-BE49-F238E27FC236}">
                <a16:creationId xmlns:a16="http://schemas.microsoft.com/office/drawing/2014/main" xmlns="" id="{7FB34C19-3E59-45E9-B59B-37A6FDC5A736}"/>
              </a:ext>
            </a:extLst>
          </p:cNvPr>
          <p:cNvCxnSpPr>
            <a:cxnSpLocks/>
          </p:cNvCxnSpPr>
          <p:nvPr/>
        </p:nvCxnSpPr>
        <p:spPr>
          <a:xfrm>
            <a:off x="5833329" y="1788558"/>
            <a:ext cx="1242280" cy="602944"/>
          </a:xfrm>
          <a:prstGeom prst="straightConnector1">
            <a:avLst/>
          </a:prstGeom>
          <a:ln w="50800">
            <a:solidFill>
              <a:srgbClr val="99CC33"/>
            </a:solidFill>
            <a:headEnd type="none"/>
            <a:tailEnd type="triangle"/>
          </a:ln>
        </p:spPr>
        <p:style>
          <a:lnRef idx="1">
            <a:schemeClr val="accent1"/>
          </a:lnRef>
          <a:fillRef idx="0">
            <a:schemeClr val="accent1"/>
          </a:fillRef>
          <a:effectRef idx="0">
            <a:schemeClr val="accent1"/>
          </a:effectRef>
          <a:fontRef idx="minor">
            <a:schemeClr val="tx1"/>
          </a:fontRef>
        </p:style>
      </p:cxnSp>
      <p:pic>
        <p:nvPicPr>
          <p:cNvPr id="8" name="Graphique 7" descr="Pensée avec un remplissage uni">
            <a:extLst>
              <a:ext uri="{FF2B5EF4-FFF2-40B4-BE49-F238E27FC236}">
                <a16:creationId xmlns:a16="http://schemas.microsoft.com/office/drawing/2014/main" xmlns="" id="{4A09387A-42C7-4B57-9091-6FA518FF50C8}"/>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1412832" y="2371927"/>
            <a:ext cx="914400" cy="914400"/>
          </a:xfrm>
          <a:prstGeom prst="rect">
            <a:avLst/>
          </a:prstGeom>
        </p:spPr>
      </p:pic>
      <p:pic>
        <p:nvPicPr>
          <p:cNvPr id="18" name="Graphique 17" descr="Filtrer avec un remplissage uni">
            <a:extLst>
              <a:ext uri="{FF2B5EF4-FFF2-40B4-BE49-F238E27FC236}">
                <a16:creationId xmlns:a16="http://schemas.microsoft.com/office/drawing/2014/main" xmlns="" id="{35A664D6-7513-4D1D-A463-E607861EB636}"/>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2657021" y="1677800"/>
            <a:ext cx="699485" cy="699485"/>
          </a:xfrm>
          <a:prstGeom prst="rect">
            <a:avLst/>
          </a:prstGeom>
        </p:spPr>
      </p:pic>
      <p:pic>
        <p:nvPicPr>
          <p:cNvPr id="27" name="Graphique 26" descr="Document contour">
            <a:extLst>
              <a:ext uri="{FF2B5EF4-FFF2-40B4-BE49-F238E27FC236}">
                <a16:creationId xmlns:a16="http://schemas.microsoft.com/office/drawing/2014/main" xmlns="" id="{152E6FF3-90A5-4863-A75A-86363A583A97}"/>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8587883" y="1993016"/>
            <a:ext cx="581554" cy="581554"/>
          </a:xfrm>
          <a:prstGeom prst="rect">
            <a:avLst/>
          </a:prstGeom>
        </p:spPr>
      </p:pic>
      <p:pic>
        <p:nvPicPr>
          <p:cNvPr id="28" name="Graphique 27" descr="Document contour">
            <a:extLst>
              <a:ext uri="{FF2B5EF4-FFF2-40B4-BE49-F238E27FC236}">
                <a16:creationId xmlns:a16="http://schemas.microsoft.com/office/drawing/2014/main" xmlns="" id="{5AECEF01-6F28-4C96-8DF5-6ACEFADDAB59}"/>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7667971" y="1958971"/>
            <a:ext cx="581554" cy="581554"/>
          </a:xfrm>
          <a:prstGeom prst="rect">
            <a:avLst/>
          </a:prstGeom>
        </p:spPr>
      </p:pic>
      <p:pic>
        <p:nvPicPr>
          <p:cNvPr id="29" name="Graphique 28" descr="Document contour">
            <a:extLst>
              <a:ext uri="{FF2B5EF4-FFF2-40B4-BE49-F238E27FC236}">
                <a16:creationId xmlns:a16="http://schemas.microsoft.com/office/drawing/2014/main" xmlns="" id="{2AD62878-4C6B-475E-B2D8-96E66839E26A}"/>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8127927" y="1983076"/>
            <a:ext cx="581554" cy="581554"/>
          </a:xfrm>
          <a:prstGeom prst="rect">
            <a:avLst/>
          </a:prstGeom>
        </p:spPr>
      </p:pic>
      <p:pic>
        <p:nvPicPr>
          <p:cNvPr id="30" name="Graphique 29" descr="Document contour">
            <a:extLst>
              <a:ext uri="{FF2B5EF4-FFF2-40B4-BE49-F238E27FC236}">
                <a16:creationId xmlns:a16="http://schemas.microsoft.com/office/drawing/2014/main" xmlns="" id="{0D7CD22A-953D-48BA-9577-A649A15705F2}"/>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7208015" y="1958971"/>
            <a:ext cx="581554" cy="581554"/>
          </a:xfrm>
          <a:prstGeom prst="rect">
            <a:avLst/>
          </a:prstGeom>
        </p:spPr>
      </p:pic>
      <p:sp>
        <p:nvSpPr>
          <p:cNvPr id="31" name="Rectangle 30">
            <a:extLst>
              <a:ext uri="{FF2B5EF4-FFF2-40B4-BE49-F238E27FC236}">
                <a16:creationId xmlns:a16="http://schemas.microsoft.com/office/drawing/2014/main" xmlns="" id="{85FAF2F1-4D2A-420B-ACCB-A499A2DE6B08}"/>
              </a:ext>
            </a:extLst>
          </p:cNvPr>
          <p:cNvSpPr/>
          <p:nvPr/>
        </p:nvSpPr>
        <p:spPr>
          <a:xfrm>
            <a:off x="3829074" y="5358344"/>
            <a:ext cx="3669718" cy="584775"/>
          </a:xfrm>
          <a:prstGeom prst="rect">
            <a:avLst/>
          </a:prstGeom>
          <a:noFill/>
        </p:spPr>
        <p:txBody>
          <a:bodyPr wrap="square">
            <a:spAutoFit/>
          </a:bodyPr>
          <a:lstStyle/>
          <a:p>
            <a:pPr marL="0" lvl="1" algn="ctr"/>
            <a:r>
              <a:rPr lang="en-GB" sz="3200" b="1" dirty="0">
                <a:solidFill>
                  <a:srgbClr val="99CC33"/>
                </a:solidFill>
                <a:latin typeface="Gill Sans Nova" panose="020B0602020104020203" pitchFamily="34" charset="0"/>
              </a:rPr>
              <a:t>VISION</a:t>
            </a:r>
          </a:p>
        </p:txBody>
      </p:sp>
      <p:sp>
        <p:nvSpPr>
          <p:cNvPr id="26" name="Flèche : bas 25">
            <a:extLst>
              <a:ext uri="{FF2B5EF4-FFF2-40B4-BE49-F238E27FC236}">
                <a16:creationId xmlns:a16="http://schemas.microsoft.com/office/drawing/2014/main" xmlns="" id="{2B851AEB-6D03-4DC4-9314-46D2A8847128}"/>
              </a:ext>
            </a:extLst>
          </p:cNvPr>
          <p:cNvSpPr/>
          <p:nvPr/>
        </p:nvSpPr>
        <p:spPr>
          <a:xfrm rot="10800000">
            <a:off x="5468930" y="4614026"/>
            <a:ext cx="249967" cy="744318"/>
          </a:xfrm>
          <a:prstGeom prst="downArrow">
            <a:avLst/>
          </a:prstGeom>
          <a:solidFill>
            <a:srgbClr val="99CC33"/>
          </a:solidFill>
          <a:ln>
            <a:solidFill>
              <a:srgbClr val="99CC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064173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ounded Rectangle 50">
            <a:extLst>
              <a:ext uri="{FF2B5EF4-FFF2-40B4-BE49-F238E27FC236}">
                <a16:creationId xmlns:a16="http://schemas.microsoft.com/office/drawing/2014/main" xmlns="" id="{3348D2B1-98E5-1B42-A33B-A10A6EB6928B}"/>
              </a:ext>
            </a:extLst>
          </p:cNvPr>
          <p:cNvSpPr/>
          <p:nvPr/>
        </p:nvSpPr>
        <p:spPr>
          <a:xfrm>
            <a:off x="166256" y="2805360"/>
            <a:ext cx="11691058" cy="2927556"/>
          </a:xfrm>
          <a:prstGeom prst="roundRect">
            <a:avLst/>
          </a:prstGeom>
          <a:noFill/>
          <a:ln>
            <a:solidFill>
              <a:srgbClr val="99CC3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7" name="Rounded Rectangle 46">
            <a:extLst>
              <a:ext uri="{FF2B5EF4-FFF2-40B4-BE49-F238E27FC236}">
                <a16:creationId xmlns:a16="http://schemas.microsoft.com/office/drawing/2014/main" xmlns="" id="{5E3A5AA7-B30E-9C49-B8A8-75BDAF22BBBD}"/>
              </a:ext>
            </a:extLst>
          </p:cNvPr>
          <p:cNvSpPr/>
          <p:nvPr/>
        </p:nvSpPr>
        <p:spPr>
          <a:xfrm>
            <a:off x="3533507" y="2258323"/>
            <a:ext cx="1325743" cy="3239723"/>
          </a:xfrm>
          <a:prstGeom prst="roundRect">
            <a:avLst/>
          </a:prstGeom>
          <a:solidFill>
            <a:schemeClr val="bg1"/>
          </a:solidFill>
          <a:ln>
            <a:solidFill>
              <a:srgbClr val="99CC3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8" name="Rounded Rectangle 47">
            <a:extLst>
              <a:ext uri="{FF2B5EF4-FFF2-40B4-BE49-F238E27FC236}">
                <a16:creationId xmlns:a16="http://schemas.microsoft.com/office/drawing/2014/main" xmlns="" id="{B1B78416-4BF9-A442-91AF-8FD34A7484B4}"/>
              </a:ext>
            </a:extLst>
          </p:cNvPr>
          <p:cNvSpPr/>
          <p:nvPr/>
        </p:nvSpPr>
        <p:spPr>
          <a:xfrm>
            <a:off x="4997576" y="2251934"/>
            <a:ext cx="1325743" cy="3239723"/>
          </a:xfrm>
          <a:prstGeom prst="roundRect">
            <a:avLst/>
          </a:prstGeom>
          <a:solidFill>
            <a:schemeClr val="bg1"/>
          </a:solidFill>
          <a:ln>
            <a:solidFill>
              <a:srgbClr val="99CC3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9" name="Rounded Rectangle 48">
            <a:extLst>
              <a:ext uri="{FF2B5EF4-FFF2-40B4-BE49-F238E27FC236}">
                <a16:creationId xmlns:a16="http://schemas.microsoft.com/office/drawing/2014/main" xmlns="" id="{9C5FCA79-73D4-0943-8FCF-A04EFAEC7BA8}"/>
              </a:ext>
            </a:extLst>
          </p:cNvPr>
          <p:cNvSpPr/>
          <p:nvPr/>
        </p:nvSpPr>
        <p:spPr>
          <a:xfrm>
            <a:off x="6490928" y="2225059"/>
            <a:ext cx="1783701" cy="3239723"/>
          </a:xfrm>
          <a:prstGeom prst="roundRect">
            <a:avLst/>
          </a:prstGeom>
          <a:solidFill>
            <a:schemeClr val="bg1"/>
          </a:solidFill>
          <a:ln>
            <a:solidFill>
              <a:srgbClr val="99CC3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0" name="Rounded Rectangle 49">
            <a:extLst>
              <a:ext uri="{FF2B5EF4-FFF2-40B4-BE49-F238E27FC236}">
                <a16:creationId xmlns:a16="http://schemas.microsoft.com/office/drawing/2014/main" xmlns="" id="{09183BA3-6151-F948-932E-F3E4364D87A5}"/>
              </a:ext>
            </a:extLst>
          </p:cNvPr>
          <p:cNvSpPr/>
          <p:nvPr/>
        </p:nvSpPr>
        <p:spPr>
          <a:xfrm>
            <a:off x="8404743" y="2225058"/>
            <a:ext cx="1325743" cy="3239723"/>
          </a:xfrm>
          <a:prstGeom prst="roundRect">
            <a:avLst/>
          </a:prstGeom>
          <a:solidFill>
            <a:schemeClr val="bg1"/>
          </a:solidFill>
          <a:ln>
            <a:solidFill>
              <a:srgbClr val="99CC3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6" name="Rounded Rectangle 45">
            <a:extLst>
              <a:ext uri="{FF2B5EF4-FFF2-40B4-BE49-F238E27FC236}">
                <a16:creationId xmlns:a16="http://schemas.microsoft.com/office/drawing/2014/main" xmlns="" id="{8F94A46A-9316-5A4F-9E73-D92534933CA8}"/>
              </a:ext>
            </a:extLst>
          </p:cNvPr>
          <p:cNvSpPr/>
          <p:nvPr/>
        </p:nvSpPr>
        <p:spPr>
          <a:xfrm>
            <a:off x="826406" y="2251935"/>
            <a:ext cx="2496840" cy="3239723"/>
          </a:xfrm>
          <a:prstGeom prst="roundRect">
            <a:avLst/>
          </a:prstGeom>
          <a:solidFill>
            <a:schemeClr val="bg1"/>
          </a:solidFill>
          <a:ln>
            <a:solidFill>
              <a:srgbClr val="99CC3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b="1" dirty="0">
                <a:latin typeface="Gill Sans Nova Light" panose="020B0602020104020203" pitchFamily="34" charset="0"/>
              </a:rPr>
              <a:t>Distributed facilitation approach</a:t>
            </a:r>
          </a:p>
        </p:txBody>
      </p:sp>
      <p:sp>
        <p:nvSpPr>
          <p:cNvPr id="2" name="Rounded Rectangle 1">
            <a:extLst>
              <a:ext uri="{FF2B5EF4-FFF2-40B4-BE49-F238E27FC236}">
                <a16:creationId xmlns:a16="http://schemas.microsoft.com/office/drawing/2014/main" xmlns="" id="{98D87DA6-D2CF-F444-860F-1398FFE72467}"/>
              </a:ext>
            </a:extLst>
          </p:cNvPr>
          <p:cNvSpPr/>
          <p:nvPr/>
        </p:nvSpPr>
        <p:spPr>
          <a:xfrm>
            <a:off x="4315325" y="755238"/>
            <a:ext cx="2903621" cy="1128571"/>
          </a:xfrm>
          <a:prstGeom prst="roundRect">
            <a:avLst/>
          </a:prstGeom>
          <a:solidFill>
            <a:srgbClr val="99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latin typeface="Gill Sans Nova Light" panose="020B0302020104020203" pitchFamily="34" charset="0"/>
              </a:rPr>
              <a:t>CEnTOUR consortium</a:t>
            </a:r>
          </a:p>
        </p:txBody>
      </p:sp>
      <p:sp>
        <p:nvSpPr>
          <p:cNvPr id="4" name="Oval 3">
            <a:extLst>
              <a:ext uri="{FF2B5EF4-FFF2-40B4-BE49-F238E27FC236}">
                <a16:creationId xmlns:a16="http://schemas.microsoft.com/office/drawing/2014/main" xmlns="" id="{04FF14C8-D1EE-CF49-8B8E-0A3A11498823}"/>
              </a:ext>
            </a:extLst>
          </p:cNvPr>
          <p:cNvSpPr>
            <a:spLocks noChangeAspect="1"/>
          </p:cNvSpPr>
          <p:nvPr/>
        </p:nvSpPr>
        <p:spPr>
          <a:xfrm>
            <a:off x="997558" y="2372006"/>
            <a:ext cx="900000" cy="900000"/>
          </a:xfrm>
          <a:prstGeom prst="ellipse">
            <a:avLst/>
          </a:prstGeom>
          <a:solidFill>
            <a:srgbClr val="339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dirty="0"/>
              <a:t>CircularCoach</a:t>
            </a:r>
          </a:p>
        </p:txBody>
      </p:sp>
      <p:sp>
        <p:nvSpPr>
          <p:cNvPr id="12" name="Oval 11">
            <a:extLst>
              <a:ext uri="{FF2B5EF4-FFF2-40B4-BE49-F238E27FC236}">
                <a16:creationId xmlns:a16="http://schemas.microsoft.com/office/drawing/2014/main" xmlns="" id="{C8FE1880-8CFF-324F-B3CD-C5766DA8F6D5}"/>
              </a:ext>
            </a:extLst>
          </p:cNvPr>
          <p:cNvSpPr>
            <a:spLocks noChangeAspect="1"/>
          </p:cNvSpPr>
          <p:nvPr/>
        </p:nvSpPr>
        <p:spPr>
          <a:xfrm>
            <a:off x="2190905" y="2372006"/>
            <a:ext cx="900000" cy="900000"/>
          </a:xfrm>
          <a:prstGeom prst="ellipse">
            <a:avLst/>
          </a:prstGeom>
          <a:solidFill>
            <a:srgbClr val="339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b="1" dirty="0"/>
              <a:t>CircularCoachbx</a:t>
            </a:r>
          </a:p>
        </p:txBody>
      </p:sp>
      <p:sp>
        <p:nvSpPr>
          <p:cNvPr id="15" name="Oval 14">
            <a:extLst>
              <a:ext uri="{FF2B5EF4-FFF2-40B4-BE49-F238E27FC236}">
                <a16:creationId xmlns:a16="http://schemas.microsoft.com/office/drawing/2014/main" xmlns="" id="{E9C2A386-8B4B-C54B-8386-97AB6A190DC9}"/>
              </a:ext>
            </a:extLst>
          </p:cNvPr>
          <p:cNvSpPr>
            <a:spLocks noChangeAspect="1"/>
          </p:cNvSpPr>
          <p:nvPr/>
        </p:nvSpPr>
        <p:spPr>
          <a:xfrm>
            <a:off x="3744626" y="2358189"/>
            <a:ext cx="900000" cy="900000"/>
          </a:xfrm>
          <a:prstGeom prst="ellipse">
            <a:avLst/>
          </a:prstGeom>
          <a:solidFill>
            <a:srgbClr val="339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b="1" dirty="0"/>
              <a:t>CircularCoachbx</a:t>
            </a:r>
          </a:p>
        </p:txBody>
      </p:sp>
      <p:sp>
        <p:nvSpPr>
          <p:cNvPr id="16" name="Oval 15">
            <a:extLst>
              <a:ext uri="{FF2B5EF4-FFF2-40B4-BE49-F238E27FC236}">
                <a16:creationId xmlns:a16="http://schemas.microsoft.com/office/drawing/2014/main" xmlns="" id="{1EBCE827-8401-D443-8C04-28DFE7FA0E2A}"/>
              </a:ext>
            </a:extLst>
          </p:cNvPr>
          <p:cNvSpPr>
            <a:spLocks noChangeAspect="1"/>
          </p:cNvSpPr>
          <p:nvPr/>
        </p:nvSpPr>
        <p:spPr>
          <a:xfrm>
            <a:off x="5165185" y="2358879"/>
            <a:ext cx="900000" cy="900000"/>
          </a:xfrm>
          <a:prstGeom prst="ellipse">
            <a:avLst/>
          </a:prstGeom>
          <a:solidFill>
            <a:srgbClr val="339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b="1" dirty="0"/>
              <a:t>CircularCoachbx</a:t>
            </a:r>
          </a:p>
        </p:txBody>
      </p:sp>
      <p:sp>
        <p:nvSpPr>
          <p:cNvPr id="17" name="Oval 16">
            <a:extLst>
              <a:ext uri="{FF2B5EF4-FFF2-40B4-BE49-F238E27FC236}">
                <a16:creationId xmlns:a16="http://schemas.microsoft.com/office/drawing/2014/main" xmlns="" id="{61AEBF5D-D7B7-FF4C-A29B-1D9A5237658C}"/>
              </a:ext>
            </a:extLst>
          </p:cNvPr>
          <p:cNvSpPr>
            <a:spLocks noChangeAspect="1"/>
          </p:cNvSpPr>
          <p:nvPr/>
        </p:nvSpPr>
        <p:spPr>
          <a:xfrm>
            <a:off x="6818885" y="2358189"/>
            <a:ext cx="900000" cy="900000"/>
          </a:xfrm>
          <a:prstGeom prst="ellipse">
            <a:avLst/>
          </a:prstGeom>
          <a:solidFill>
            <a:srgbClr val="339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b="1" dirty="0"/>
              <a:t>CircularCoachbx</a:t>
            </a:r>
          </a:p>
        </p:txBody>
      </p:sp>
      <p:sp>
        <p:nvSpPr>
          <p:cNvPr id="18" name="Oval 17">
            <a:extLst>
              <a:ext uri="{FF2B5EF4-FFF2-40B4-BE49-F238E27FC236}">
                <a16:creationId xmlns:a16="http://schemas.microsoft.com/office/drawing/2014/main" xmlns="" id="{7222EC83-F090-9647-8DA4-53ED54B35116}"/>
              </a:ext>
            </a:extLst>
          </p:cNvPr>
          <p:cNvSpPr>
            <a:spLocks noChangeAspect="1"/>
          </p:cNvSpPr>
          <p:nvPr/>
        </p:nvSpPr>
        <p:spPr>
          <a:xfrm>
            <a:off x="8574277" y="2358189"/>
            <a:ext cx="900000" cy="900000"/>
          </a:xfrm>
          <a:prstGeom prst="ellipse">
            <a:avLst/>
          </a:prstGeom>
          <a:solidFill>
            <a:srgbClr val="339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b="1" dirty="0"/>
              <a:t>CircularCoachbx</a:t>
            </a:r>
          </a:p>
        </p:txBody>
      </p:sp>
      <p:sp>
        <p:nvSpPr>
          <p:cNvPr id="19" name="Oval 18">
            <a:extLst>
              <a:ext uri="{FF2B5EF4-FFF2-40B4-BE49-F238E27FC236}">
                <a16:creationId xmlns:a16="http://schemas.microsoft.com/office/drawing/2014/main" xmlns="" id="{C87ADE36-045B-C64C-BC47-DA91F20D8F01}"/>
              </a:ext>
            </a:extLst>
          </p:cNvPr>
          <p:cNvSpPr>
            <a:spLocks noChangeAspect="1"/>
          </p:cNvSpPr>
          <p:nvPr/>
        </p:nvSpPr>
        <p:spPr>
          <a:xfrm>
            <a:off x="10680577" y="3242177"/>
            <a:ext cx="900000" cy="900000"/>
          </a:xfrm>
          <a:prstGeom prst="ellipse">
            <a:avLst/>
          </a:prstGeom>
          <a:solidFill>
            <a:srgbClr val="339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b="1" dirty="0"/>
              <a:t>CircularCoachbx</a:t>
            </a:r>
          </a:p>
        </p:txBody>
      </p:sp>
      <p:sp>
        <p:nvSpPr>
          <p:cNvPr id="20" name="Oval 19">
            <a:extLst>
              <a:ext uri="{FF2B5EF4-FFF2-40B4-BE49-F238E27FC236}">
                <a16:creationId xmlns:a16="http://schemas.microsoft.com/office/drawing/2014/main" xmlns="" id="{64B822DC-22BD-EA43-9872-FDD4B6AD93D8}"/>
              </a:ext>
            </a:extLst>
          </p:cNvPr>
          <p:cNvSpPr>
            <a:spLocks noChangeAspect="1"/>
          </p:cNvSpPr>
          <p:nvPr/>
        </p:nvSpPr>
        <p:spPr>
          <a:xfrm>
            <a:off x="10686851" y="4500903"/>
            <a:ext cx="900000" cy="900000"/>
          </a:xfrm>
          <a:prstGeom prst="ellipse">
            <a:avLst/>
          </a:prstGeom>
          <a:solidFill>
            <a:srgbClr val="3399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000" b="1" dirty="0"/>
              <a:t>CircularCoachbx</a:t>
            </a:r>
          </a:p>
        </p:txBody>
      </p:sp>
      <p:sp>
        <p:nvSpPr>
          <p:cNvPr id="5" name="Rounded Rectangle 4">
            <a:extLst>
              <a:ext uri="{FF2B5EF4-FFF2-40B4-BE49-F238E27FC236}">
                <a16:creationId xmlns:a16="http://schemas.microsoft.com/office/drawing/2014/main" xmlns="" id="{23D9E3F7-D64E-4C40-AFCF-7AD87523CACC}"/>
              </a:ext>
            </a:extLst>
          </p:cNvPr>
          <p:cNvSpPr/>
          <p:nvPr/>
        </p:nvSpPr>
        <p:spPr>
          <a:xfrm>
            <a:off x="1124490" y="4830788"/>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21" name="Rounded Rectangle 20">
            <a:extLst>
              <a:ext uri="{FF2B5EF4-FFF2-40B4-BE49-F238E27FC236}">
                <a16:creationId xmlns:a16="http://schemas.microsoft.com/office/drawing/2014/main" xmlns="" id="{63CC20EC-4C6F-574F-824A-967FEF53E55D}"/>
              </a:ext>
            </a:extLst>
          </p:cNvPr>
          <p:cNvSpPr/>
          <p:nvPr/>
        </p:nvSpPr>
        <p:spPr>
          <a:xfrm>
            <a:off x="1139988" y="4314924"/>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t>SME</a:t>
            </a:r>
          </a:p>
        </p:txBody>
      </p:sp>
      <p:sp>
        <p:nvSpPr>
          <p:cNvPr id="22" name="Rounded Rectangle 21">
            <a:extLst>
              <a:ext uri="{FF2B5EF4-FFF2-40B4-BE49-F238E27FC236}">
                <a16:creationId xmlns:a16="http://schemas.microsoft.com/office/drawing/2014/main" xmlns="" id="{52892CC0-FFBF-6D46-AE40-BF942A48E997}"/>
              </a:ext>
            </a:extLst>
          </p:cNvPr>
          <p:cNvSpPr/>
          <p:nvPr/>
        </p:nvSpPr>
        <p:spPr>
          <a:xfrm>
            <a:off x="1124490" y="3799060"/>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23" name="Rounded Rectangle 22">
            <a:extLst>
              <a:ext uri="{FF2B5EF4-FFF2-40B4-BE49-F238E27FC236}">
                <a16:creationId xmlns:a16="http://schemas.microsoft.com/office/drawing/2014/main" xmlns="" id="{54C3787C-713F-F545-B9EB-EF52617F154D}"/>
              </a:ext>
            </a:extLst>
          </p:cNvPr>
          <p:cNvSpPr/>
          <p:nvPr/>
        </p:nvSpPr>
        <p:spPr>
          <a:xfrm>
            <a:off x="2280076" y="4832763"/>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24" name="Rounded Rectangle 23">
            <a:extLst>
              <a:ext uri="{FF2B5EF4-FFF2-40B4-BE49-F238E27FC236}">
                <a16:creationId xmlns:a16="http://schemas.microsoft.com/office/drawing/2014/main" xmlns="" id="{0A334BD2-9174-F546-B81C-4A2C46C7E4C0}"/>
              </a:ext>
            </a:extLst>
          </p:cNvPr>
          <p:cNvSpPr/>
          <p:nvPr/>
        </p:nvSpPr>
        <p:spPr>
          <a:xfrm>
            <a:off x="2295574" y="4316899"/>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t>SME</a:t>
            </a:r>
          </a:p>
        </p:txBody>
      </p:sp>
      <p:sp>
        <p:nvSpPr>
          <p:cNvPr id="25" name="Rounded Rectangle 24">
            <a:extLst>
              <a:ext uri="{FF2B5EF4-FFF2-40B4-BE49-F238E27FC236}">
                <a16:creationId xmlns:a16="http://schemas.microsoft.com/office/drawing/2014/main" xmlns="" id="{CEAB716B-446E-994F-9678-BA7322D07A32}"/>
              </a:ext>
            </a:extLst>
          </p:cNvPr>
          <p:cNvSpPr/>
          <p:nvPr/>
        </p:nvSpPr>
        <p:spPr>
          <a:xfrm>
            <a:off x="2280076" y="3801035"/>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26" name="Rounded Rectangle 25">
            <a:extLst>
              <a:ext uri="{FF2B5EF4-FFF2-40B4-BE49-F238E27FC236}">
                <a16:creationId xmlns:a16="http://schemas.microsoft.com/office/drawing/2014/main" xmlns="" id="{BC68BB17-DAD7-8149-A2BC-53B63AD68630}"/>
              </a:ext>
            </a:extLst>
          </p:cNvPr>
          <p:cNvSpPr/>
          <p:nvPr/>
        </p:nvSpPr>
        <p:spPr>
          <a:xfrm>
            <a:off x="3849772" y="4832763"/>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27" name="Rounded Rectangle 26">
            <a:extLst>
              <a:ext uri="{FF2B5EF4-FFF2-40B4-BE49-F238E27FC236}">
                <a16:creationId xmlns:a16="http://schemas.microsoft.com/office/drawing/2014/main" xmlns="" id="{B10EDF6F-0665-C842-8FC6-1C99D1DFDFF0}"/>
              </a:ext>
            </a:extLst>
          </p:cNvPr>
          <p:cNvSpPr/>
          <p:nvPr/>
        </p:nvSpPr>
        <p:spPr>
          <a:xfrm>
            <a:off x="3865270" y="4316899"/>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t>SME</a:t>
            </a:r>
          </a:p>
        </p:txBody>
      </p:sp>
      <p:sp>
        <p:nvSpPr>
          <p:cNvPr id="28" name="Rounded Rectangle 27">
            <a:extLst>
              <a:ext uri="{FF2B5EF4-FFF2-40B4-BE49-F238E27FC236}">
                <a16:creationId xmlns:a16="http://schemas.microsoft.com/office/drawing/2014/main" xmlns="" id="{5AD421DC-1A23-9C4A-8D55-17E36DE4A1D8}"/>
              </a:ext>
            </a:extLst>
          </p:cNvPr>
          <p:cNvSpPr/>
          <p:nvPr/>
        </p:nvSpPr>
        <p:spPr>
          <a:xfrm>
            <a:off x="3849772" y="3801035"/>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29" name="Rounded Rectangle 28">
            <a:extLst>
              <a:ext uri="{FF2B5EF4-FFF2-40B4-BE49-F238E27FC236}">
                <a16:creationId xmlns:a16="http://schemas.microsoft.com/office/drawing/2014/main" xmlns="" id="{A8FAAA7A-AE16-4B49-BFCA-374CAF708452}"/>
              </a:ext>
            </a:extLst>
          </p:cNvPr>
          <p:cNvSpPr/>
          <p:nvPr/>
        </p:nvSpPr>
        <p:spPr>
          <a:xfrm>
            <a:off x="5302755" y="4830788"/>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30" name="Rounded Rectangle 29">
            <a:extLst>
              <a:ext uri="{FF2B5EF4-FFF2-40B4-BE49-F238E27FC236}">
                <a16:creationId xmlns:a16="http://schemas.microsoft.com/office/drawing/2014/main" xmlns="" id="{C41A67DB-55F4-E542-BDCB-3AC0ECA21306}"/>
              </a:ext>
            </a:extLst>
          </p:cNvPr>
          <p:cNvSpPr/>
          <p:nvPr/>
        </p:nvSpPr>
        <p:spPr>
          <a:xfrm>
            <a:off x="5318253" y="4314924"/>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t>SME</a:t>
            </a:r>
          </a:p>
        </p:txBody>
      </p:sp>
      <p:sp>
        <p:nvSpPr>
          <p:cNvPr id="31" name="Rounded Rectangle 30">
            <a:extLst>
              <a:ext uri="{FF2B5EF4-FFF2-40B4-BE49-F238E27FC236}">
                <a16:creationId xmlns:a16="http://schemas.microsoft.com/office/drawing/2014/main" xmlns="" id="{AF51694D-1971-F347-B8AC-42E1A8374723}"/>
              </a:ext>
            </a:extLst>
          </p:cNvPr>
          <p:cNvSpPr/>
          <p:nvPr/>
        </p:nvSpPr>
        <p:spPr>
          <a:xfrm>
            <a:off x="5302755" y="3799060"/>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32" name="Rounded Rectangle 31">
            <a:extLst>
              <a:ext uri="{FF2B5EF4-FFF2-40B4-BE49-F238E27FC236}">
                <a16:creationId xmlns:a16="http://schemas.microsoft.com/office/drawing/2014/main" xmlns="" id="{587713BE-0EE7-2E41-B5A6-13C60B4C338C}"/>
              </a:ext>
            </a:extLst>
          </p:cNvPr>
          <p:cNvSpPr/>
          <p:nvPr/>
        </p:nvSpPr>
        <p:spPr>
          <a:xfrm>
            <a:off x="7008153" y="4830788"/>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33" name="Rounded Rectangle 32">
            <a:extLst>
              <a:ext uri="{FF2B5EF4-FFF2-40B4-BE49-F238E27FC236}">
                <a16:creationId xmlns:a16="http://schemas.microsoft.com/office/drawing/2014/main" xmlns="" id="{0CD22228-2291-9C45-A9EE-9D566467CCFF}"/>
              </a:ext>
            </a:extLst>
          </p:cNvPr>
          <p:cNvSpPr/>
          <p:nvPr/>
        </p:nvSpPr>
        <p:spPr>
          <a:xfrm>
            <a:off x="7023651" y="4314924"/>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t>SME</a:t>
            </a:r>
          </a:p>
        </p:txBody>
      </p:sp>
      <p:sp>
        <p:nvSpPr>
          <p:cNvPr id="34" name="Rounded Rectangle 33">
            <a:extLst>
              <a:ext uri="{FF2B5EF4-FFF2-40B4-BE49-F238E27FC236}">
                <a16:creationId xmlns:a16="http://schemas.microsoft.com/office/drawing/2014/main" xmlns="" id="{1B2B3823-CE0F-E24C-AB59-0F1919BFD35C}"/>
              </a:ext>
            </a:extLst>
          </p:cNvPr>
          <p:cNvSpPr/>
          <p:nvPr/>
        </p:nvSpPr>
        <p:spPr>
          <a:xfrm>
            <a:off x="7008153" y="3799060"/>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35" name="Rounded Rectangle 34">
            <a:extLst>
              <a:ext uri="{FF2B5EF4-FFF2-40B4-BE49-F238E27FC236}">
                <a16:creationId xmlns:a16="http://schemas.microsoft.com/office/drawing/2014/main" xmlns="" id="{0A48005A-61F5-BF4E-B488-3365DFE8E02C}"/>
              </a:ext>
            </a:extLst>
          </p:cNvPr>
          <p:cNvSpPr/>
          <p:nvPr/>
        </p:nvSpPr>
        <p:spPr>
          <a:xfrm>
            <a:off x="8729049" y="4832763"/>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36" name="Rounded Rectangle 35">
            <a:extLst>
              <a:ext uri="{FF2B5EF4-FFF2-40B4-BE49-F238E27FC236}">
                <a16:creationId xmlns:a16="http://schemas.microsoft.com/office/drawing/2014/main" xmlns="" id="{A9A2CAA3-BED3-0749-959A-95C8A49F298B}"/>
              </a:ext>
            </a:extLst>
          </p:cNvPr>
          <p:cNvSpPr/>
          <p:nvPr/>
        </p:nvSpPr>
        <p:spPr>
          <a:xfrm>
            <a:off x="8744547" y="4316899"/>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b="1" dirty="0"/>
              <a:t>SME</a:t>
            </a:r>
          </a:p>
        </p:txBody>
      </p:sp>
      <p:sp>
        <p:nvSpPr>
          <p:cNvPr id="37" name="Rounded Rectangle 36">
            <a:extLst>
              <a:ext uri="{FF2B5EF4-FFF2-40B4-BE49-F238E27FC236}">
                <a16:creationId xmlns:a16="http://schemas.microsoft.com/office/drawing/2014/main" xmlns="" id="{F6BEC0D4-E6E6-C84D-85D6-EB50B086C88D}"/>
              </a:ext>
            </a:extLst>
          </p:cNvPr>
          <p:cNvSpPr/>
          <p:nvPr/>
        </p:nvSpPr>
        <p:spPr>
          <a:xfrm>
            <a:off x="8729049" y="3801035"/>
            <a:ext cx="646136" cy="371959"/>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t>SME</a:t>
            </a:r>
          </a:p>
        </p:txBody>
      </p:sp>
      <p:sp>
        <p:nvSpPr>
          <p:cNvPr id="6" name="TextBox 5">
            <a:extLst>
              <a:ext uri="{FF2B5EF4-FFF2-40B4-BE49-F238E27FC236}">
                <a16:creationId xmlns:a16="http://schemas.microsoft.com/office/drawing/2014/main" xmlns="" id="{EC334A68-58CD-E24E-870C-593F6E8D1FF3}"/>
              </a:ext>
            </a:extLst>
          </p:cNvPr>
          <p:cNvSpPr txBox="1"/>
          <p:nvPr/>
        </p:nvSpPr>
        <p:spPr>
          <a:xfrm>
            <a:off x="1770626" y="3325179"/>
            <a:ext cx="960895" cy="369332"/>
          </a:xfrm>
          <a:prstGeom prst="rect">
            <a:avLst/>
          </a:prstGeom>
          <a:noFill/>
        </p:spPr>
        <p:txBody>
          <a:bodyPr wrap="square" rtlCol="0">
            <a:spAutoFit/>
          </a:bodyPr>
          <a:lstStyle/>
          <a:p>
            <a:r>
              <a:rPr lang="x-none" dirty="0">
                <a:latin typeface="Gill Sans Nova Light" panose="020B0302020104020203" pitchFamily="34" charset="0"/>
              </a:rPr>
              <a:t>Italy</a:t>
            </a:r>
          </a:p>
        </p:txBody>
      </p:sp>
      <p:sp>
        <p:nvSpPr>
          <p:cNvPr id="38" name="TextBox 37">
            <a:extLst>
              <a:ext uri="{FF2B5EF4-FFF2-40B4-BE49-F238E27FC236}">
                <a16:creationId xmlns:a16="http://schemas.microsoft.com/office/drawing/2014/main" xmlns="" id="{CC6C6E09-FCB0-EA46-9AC1-B80BC41EEB76}"/>
              </a:ext>
            </a:extLst>
          </p:cNvPr>
          <p:cNvSpPr txBox="1"/>
          <p:nvPr/>
        </p:nvSpPr>
        <p:spPr>
          <a:xfrm>
            <a:off x="3872408" y="3337288"/>
            <a:ext cx="960895" cy="369332"/>
          </a:xfrm>
          <a:prstGeom prst="rect">
            <a:avLst/>
          </a:prstGeom>
          <a:noFill/>
        </p:spPr>
        <p:txBody>
          <a:bodyPr wrap="square" rtlCol="0">
            <a:spAutoFit/>
          </a:bodyPr>
          <a:lstStyle/>
          <a:p>
            <a:r>
              <a:rPr lang="x-none" dirty="0">
                <a:latin typeface="Gill Sans Nova Light" panose="020B0302020104020203" pitchFamily="34" charset="0"/>
              </a:rPr>
              <a:t>Spain</a:t>
            </a:r>
          </a:p>
        </p:txBody>
      </p:sp>
      <p:sp>
        <p:nvSpPr>
          <p:cNvPr id="39" name="TextBox 38">
            <a:extLst>
              <a:ext uri="{FF2B5EF4-FFF2-40B4-BE49-F238E27FC236}">
                <a16:creationId xmlns:a16="http://schemas.microsoft.com/office/drawing/2014/main" xmlns="" id="{05183EE8-E269-0446-9D36-60A9522223FD}"/>
              </a:ext>
            </a:extLst>
          </p:cNvPr>
          <p:cNvSpPr txBox="1"/>
          <p:nvPr/>
        </p:nvSpPr>
        <p:spPr>
          <a:xfrm>
            <a:off x="5106774" y="3328791"/>
            <a:ext cx="1216545" cy="369332"/>
          </a:xfrm>
          <a:prstGeom prst="rect">
            <a:avLst/>
          </a:prstGeom>
          <a:noFill/>
        </p:spPr>
        <p:txBody>
          <a:bodyPr wrap="square" rtlCol="0">
            <a:spAutoFit/>
          </a:bodyPr>
          <a:lstStyle/>
          <a:p>
            <a:r>
              <a:rPr lang="x-none" dirty="0">
                <a:latin typeface="Gill Sans Nova Light" panose="020B0302020104020203" pitchFamily="34" charset="0"/>
              </a:rPr>
              <a:t>Moldovia</a:t>
            </a:r>
          </a:p>
        </p:txBody>
      </p:sp>
      <p:sp>
        <p:nvSpPr>
          <p:cNvPr id="40" name="TextBox 39">
            <a:extLst>
              <a:ext uri="{FF2B5EF4-FFF2-40B4-BE49-F238E27FC236}">
                <a16:creationId xmlns:a16="http://schemas.microsoft.com/office/drawing/2014/main" xmlns="" id="{DF9C0A7E-2429-3E48-8607-81890D09CD02}"/>
              </a:ext>
            </a:extLst>
          </p:cNvPr>
          <p:cNvSpPr txBox="1"/>
          <p:nvPr/>
        </p:nvSpPr>
        <p:spPr>
          <a:xfrm>
            <a:off x="6517988" y="3322845"/>
            <a:ext cx="1953145" cy="369332"/>
          </a:xfrm>
          <a:prstGeom prst="rect">
            <a:avLst/>
          </a:prstGeom>
          <a:noFill/>
        </p:spPr>
        <p:txBody>
          <a:bodyPr wrap="square" rtlCol="0">
            <a:spAutoFit/>
          </a:bodyPr>
          <a:lstStyle/>
          <a:p>
            <a:r>
              <a:rPr lang="x-none" dirty="0">
                <a:latin typeface="Gill Sans Nova Light" panose="020B0302020104020203" pitchFamily="34" charset="0"/>
              </a:rPr>
              <a:t>North macedonia</a:t>
            </a:r>
          </a:p>
        </p:txBody>
      </p:sp>
      <p:sp>
        <p:nvSpPr>
          <p:cNvPr id="41" name="TextBox 40">
            <a:extLst>
              <a:ext uri="{FF2B5EF4-FFF2-40B4-BE49-F238E27FC236}">
                <a16:creationId xmlns:a16="http://schemas.microsoft.com/office/drawing/2014/main" xmlns="" id="{382E296C-58AE-F74D-B414-67056EB95145}"/>
              </a:ext>
            </a:extLst>
          </p:cNvPr>
          <p:cNvSpPr txBox="1"/>
          <p:nvPr/>
        </p:nvSpPr>
        <p:spPr>
          <a:xfrm>
            <a:off x="8599922" y="3323389"/>
            <a:ext cx="1953145" cy="369332"/>
          </a:xfrm>
          <a:prstGeom prst="rect">
            <a:avLst/>
          </a:prstGeom>
          <a:noFill/>
        </p:spPr>
        <p:txBody>
          <a:bodyPr wrap="square" rtlCol="0">
            <a:spAutoFit/>
          </a:bodyPr>
          <a:lstStyle/>
          <a:p>
            <a:r>
              <a:rPr lang="x-none" dirty="0">
                <a:latin typeface="Gill Sans Nova Light" panose="020B0302020104020203" pitchFamily="34" charset="0"/>
              </a:rPr>
              <a:t>Greece</a:t>
            </a:r>
          </a:p>
        </p:txBody>
      </p:sp>
      <p:sp>
        <p:nvSpPr>
          <p:cNvPr id="42" name="TextBox 41">
            <a:extLst>
              <a:ext uri="{FF2B5EF4-FFF2-40B4-BE49-F238E27FC236}">
                <a16:creationId xmlns:a16="http://schemas.microsoft.com/office/drawing/2014/main" xmlns="" id="{F4AF39D6-F64C-7840-8747-6D018F71BFC3}"/>
              </a:ext>
            </a:extLst>
          </p:cNvPr>
          <p:cNvSpPr txBox="1"/>
          <p:nvPr/>
        </p:nvSpPr>
        <p:spPr>
          <a:xfrm>
            <a:off x="10548525" y="4145896"/>
            <a:ext cx="1953145" cy="369332"/>
          </a:xfrm>
          <a:prstGeom prst="rect">
            <a:avLst/>
          </a:prstGeom>
          <a:noFill/>
        </p:spPr>
        <p:txBody>
          <a:bodyPr wrap="square" rtlCol="0">
            <a:spAutoFit/>
          </a:bodyPr>
          <a:lstStyle/>
          <a:p>
            <a:r>
              <a:rPr lang="x-none" dirty="0">
                <a:latin typeface="Gill Sans Nova Light" panose="020B0302020104020203" pitchFamily="34" charset="0"/>
              </a:rPr>
              <a:t>Transversal</a:t>
            </a:r>
          </a:p>
        </p:txBody>
      </p:sp>
      <p:cxnSp>
        <p:nvCxnSpPr>
          <p:cNvPr id="43" name="Straight Arrow Connector 42">
            <a:extLst>
              <a:ext uri="{FF2B5EF4-FFF2-40B4-BE49-F238E27FC236}">
                <a16:creationId xmlns:a16="http://schemas.microsoft.com/office/drawing/2014/main" xmlns="" id="{0E58EB48-B8B5-D141-9D77-8F2CFAF6BC49}"/>
              </a:ext>
            </a:extLst>
          </p:cNvPr>
          <p:cNvCxnSpPr>
            <a:cxnSpLocks/>
          </p:cNvCxnSpPr>
          <p:nvPr/>
        </p:nvCxnSpPr>
        <p:spPr>
          <a:xfrm>
            <a:off x="5767136" y="1532612"/>
            <a:ext cx="0" cy="570653"/>
          </a:xfrm>
          <a:prstGeom prst="straightConnector1">
            <a:avLst/>
          </a:prstGeom>
          <a:ln w="28575">
            <a:solidFill>
              <a:srgbClr val="99CC33"/>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8725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Circular Coaching process</a:t>
            </a:r>
          </a:p>
        </p:txBody>
      </p:sp>
      <p:sp>
        <p:nvSpPr>
          <p:cNvPr id="10" name="Rounded Rectangle 9">
            <a:extLst>
              <a:ext uri="{FF2B5EF4-FFF2-40B4-BE49-F238E27FC236}">
                <a16:creationId xmlns:a16="http://schemas.microsoft.com/office/drawing/2014/main" xmlns="" id="{4958CB94-7976-4241-B6F2-99C724230564}"/>
              </a:ext>
            </a:extLst>
          </p:cNvPr>
          <p:cNvSpPr/>
          <p:nvPr/>
        </p:nvSpPr>
        <p:spPr>
          <a:xfrm>
            <a:off x="1002365" y="1945526"/>
            <a:ext cx="1351182" cy="1128571"/>
          </a:xfrm>
          <a:prstGeom prst="roundRect">
            <a:avLst/>
          </a:prstGeom>
          <a:solidFill>
            <a:srgbClr val="99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latin typeface="Gill Sans Nova Light" panose="020B0302020104020203" pitchFamily="34" charset="0"/>
              </a:rPr>
              <a:t>DAY 1</a:t>
            </a:r>
          </a:p>
        </p:txBody>
      </p:sp>
      <p:sp>
        <p:nvSpPr>
          <p:cNvPr id="12" name="Rounded Rectangle 11">
            <a:extLst>
              <a:ext uri="{FF2B5EF4-FFF2-40B4-BE49-F238E27FC236}">
                <a16:creationId xmlns:a16="http://schemas.microsoft.com/office/drawing/2014/main" xmlns="" id="{37ED9E1E-9CA5-A146-B25F-103BC28B8D21}"/>
              </a:ext>
            </a:extLst>
          </p:cNvPr>
          <p:cNvSpPr/>
          <p:nvPr/>
        </p:nvSpPr>
        <p:spPr>
          <a:xfrm>
            <a:off x="3113904" y="1945526"/>
            <a:ext cx="1351182" cy="1128571"/>
          </a:xfrm>
          <a:prstGeom prst="roundRect">
            <a:avLst/>
          </a:prstGeom>
          <a:solidFill>
            <a:srgbClr val="99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latin typeface="Gill Sans Nova Light" panose="020B0302020104020203" pitchFamily="34" charset="0"/>
              </a:rPr>
              <a:t>DAY 2</a:t>
            </a:r>
          </a:p>
        </p:txBody>
      </p:sp>
      <p:sp>
        <p:nvSpPr>
          <p:cNvPr id="15" name="Rounded Rectangle 14">
            <a:extLst>
              <a:ext uri="{FF2B5EF4-FFF2-40B4-BE49-F238E27FC236}">
                <a16:creationId xmlns:a16="http://schemas.microsoft.com/office/drawing/2014/main" xmlns="" id="{0CAA81F7-4B5B-1B47-BB6E-34D23BDDE44C}"/>
              </a:ext>
            </a:extLst>
          </p:cNvPr>
          <p:cNvSpPr/>
          <p:nvPr/>
        </p:nvSpPr>
        <p:spPr>
          <a:xfrm>
            <a:off x="5164377" y="1945526"/>
            <a:ext cx="1351182" cy="1128571"/>
          </a:xfrm>
          <a:prstGeom prst="roundRect">
            <a:avLst/>
          </a:prstGeom>
          <a:solidFill>
            <a:srgbClr val="99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latin typeface="Gill Sans Nova Light" panose="020B0302020104020203" pitchFamily="34" charset="0"/>
              </a:rPr>
              <a:t>DAY 3</a:t>
            </a:r>
          </a:p>
        </p:txBody>
      </p:sp>
      <p:sp>
        <p:nvSpPr>
          <p:cNvPr id="16" name="Rounded Rectangle 15">
            <a:extLst>
              <a:ext uri="{FF2B5EF4-FFF2-40B4-BE49-F238E27FC236}">
                <a16:creationId xmlns:a16="http://schemas.microsoft.com/office/drawing/2014/main" xmlns="" id="{670F7219-4B45-504F-9C0A-1980EE213BEC}"/>
              </a:ext>
            </a:extLst>
          </p:cNvPr>
          <p:cNvSpPr/>
          <p:nvPr/>
        </p:nvSpPr>
        <p:spPr>
          <a:xfrm>
            <a:off x="7214850" y="1945526"/>
            <a:ext cx="1351182" cy="1128571"/>
          </a:xfrm>
          <a:prstGeom prst="roundRect">
            <a:avLst/>
          </a:prstGeom>
          <a:solidFill>
            <a:srgbClr val="99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dirty="0">
                <a:latin typeface="Gill Sans Nova Light" panose="020B0302020104020203" pitchFamily="34" charset="0"/>
              </a:rPr>
              <a:t>DAY 4</a:t>
            </a:r>
          </a:p>
        </p:txBody>
      </p:sp>
      <p:sp>
        <p:nvSpPr>
          <p:cNvPr id="17" name="TextBox 16">
            <a:extLst>
              <a:ext uri="{FF2B5EF4-FFF2-40B4-BE49-F238E27FC236}">
                <a16:creationId xmlns:a16="http://schemas.microsoft.com/office/drawing/2014/main" xmlns="" id="{028D68E5-BA6F-BF4E-874B-0579BF6B6DDD}"/>
              </a:ext>
            </a:extLst>
          </p:cNvPr>
          <p:cNvSpPr txBox="1"/>
          <p:nvPr/>
        </p:nvSpPr>
        <p:spPr>
          <a:xfrm>
            <a:off x="-22566" y="2294720"/>
            <a:ext cx="1351181" cy="523220"/>
          </a:xfrm>
          <a:prstGeom prst="rect">
            <a:avLst/>
          </a:prstGeom>
          <a:noFill/>
        </p:spPr>
        <p:txBody>
          <a:bodyPr wrap="square" rtlCol="0">
            <a:spAutoFit/>
          </a:bodyPr>
          <a:lstStyle/>
          <a:p>
            <a:r>
              <a:rPr lang="x-none" sz="1400" dirty="0">
                <a:latin typeface="Gill Sans Nova Light" panose="020B0302020104020203" pitchFamily="34" charset="0"/>
              </a:rPr>
              <a:t>Collective sessions</a:t>
            </a:r>
          </a:p>
        </p:txBody>
      </p:sp>
      <p:sp>
        <p:nvSpPr>
          <p:cNvPr id="18" name="TextBox 17">
            <a:extLst>
              <a:ext uri="{FF2B5EF4-FFF2-40B4-BE49-F238E27FC236}">
                <a16:creationId xmlns:a16="http://schemas.microsoft.com/office/drawing/2014/main" xmlns="" id="{650852F5-B5FA-A048-A10A-030C574CA797}"/>
              </a:ext>
            </a:extLst>
          </p:cNvPr>
          <p:cNvSpPr txBox="1"/>
          <p:nvPr/>
        </p:nvSpPr>
        <p:spPr>
          <a:xfrm>
            <a:off x="2353547" y="3429000"/>
            <a:ext cx="937185" cy="523220"/>
          </a:xfrm>
          <a:prstGeom prst="rect">
            <a:avLst/>
          </a:prstGeom>
          <a:noFill/>
        </p:spPr>
        <p:txBody>
          <a:bodyPr wrap="square" rtlCol="0">
            <a:spAutoFit/>
          </a:bodyPr>
          <a:lstStyle/>
          <a:p>
            <a:r>
              <a:rPr lang="x-none" sz="1400" dirty="0">
                <a:latin typeface="Gill Sans Nova Light" panose="020B0302020104020203" pitchFamily="34" charset="0"/>
              </a:rPr>
              <a:t>Individual work</a:t>
            </a:r>
          </a:p>
        </p:txBody>
      </p:sp>
      <p:sp>
        <p:nvSpPr>
          <p:cNvPr id="19" name="TextBox 18">
            <a:extLst>
              <a:ext uri="{FF2B5EF4-FFF2-40B4-BE49-F238E27FC236}">
                <a16:creationId xmlns:a16="http://schemas.microsoft.com/office/drawing/2014/main" xmlns="" id="{A672A040-D960-D745-AF91-4719634DFD79}"/>
              </a:ext>
            </a:extLst>
          </p:cNvPr>
          <p:cNvSpPr txBox="1"/>
          <p:nvPr/>
        </p:nvSpPr>
        <p:spPr>
          <a:xfrm>
            <a:off x="4465086" y="3429000"/>
            <a:ext cx="937185" cy="523220"/>
          </a:xfrm>
          <a:prstGeom prst="rect">
            <a:avLst/>
          </a:prstGeom>
          <a:noFill/>
        </p:spPr>
        <p:txBody>
          <a:bodyPr wrap="square" rtlCol="0">
            <a:spAutoFit/>
          </a:bodyPr>
          <a:lstStyle/>
          <a:p>
            <a:r>
              <a:rPr lang="x-none" sz="1400" dirty="0">
                <a:latin typeface="Gill Sans Nova Light" panose="020B0302020104020203" pitchFamily="34" charset="0"/>
              </a:rPr>
              <a:t>Individual work</a:t>
            </a:r>
          </a:p>
        </p:txBody>
      </p:sp>
      <p:sp>
        <p:nvSpPr>
          <p:cNvPr id="20" name="TextBox 19">
            <a:extLst>
              <a:ext uri="{FF2B5EF4-FFF2-40B4-BE49-F238E27FC236}">
                <a16:creationId xmlns:a16="http://schemas.microsoft.com/office/drawing/2014/main" xmlns="" id="{914F8E49-F2D1-594F-9CD6-18F4FA4A117C}"/>
              </a:ext>
            </a:extLst>
          </p:cNvPr>
          <p:cNvSpPr txBox="1"/>
          <p:nvPr/>
        </p:nvSpPr>
        <p:spPr>
          <a:xfrm>
            <a:off x="6418576" y="3429000"/>
            <a:ext cx="937185" cy="523220"/>
          </a:xfrm>
          <a:prstGeom prst="rect">
            <a:avLst/>
          </a:prstGeom>
          <a:noFill/>
        </p:spPr>
        <p:txBody>
          <a:bodyPr wrap="square" rtlCol="0">
            <a:spAutoFit/>
          </a:bodyPr>
          <a:lstStyle/>
          <a:p>
            <a:r>
              <a:rPr lang="x-none" sz="1400" dirty="0">
                <a:latin typeface="Gill Sans Nova Light" panose="020B0302020104020203" pitchFamily="34" charset="0"/>
              </a:rPr>
              <a:t>Individual work</a:t>
            </a:r>
          </a:p>
        </p:txBody>
      </p:sp>
      <p:sp>
        <p:nvSpPr>
          <p:cNvPr id="4" name="Arc 3">
            <a:extLst>
              <a:ext uri="{FF2B5EF4-FFF2-40B4-BE49-F238E27FC236}">
                <a16:creationId xmlns:a16="http://schemas.microsoft.com/office/drawing/2014/main" xmlns="" id="{5CA4E1B2-0B52-2A4E-BD0E-141014C9730D}"/>
              </a:ext>
            </a:extLst>
          </p:cNvPr>
          <p:cNvSpPr/>
          <p:nvPr/>
        </p:nvSpPr>
        <p:spPr>
          <a:xfrm rot="8544571">
            <a:off x="1934714" y="1165451"/>
            <a:ext cx="2568739" cy="2008909"/>
          </a:xfrm>
          <a:prstGeom prst="arc">
            <a:avLst/>
          </a:prstGeom>
          <a:ln w="38100">
            <a:solidFill>
              <a:srgbClr val="99CC3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x-none"/>
          </a:p>
        </p:txBody>
      </p:sp>
      <p:sp>
        <p:nvSpPr>
          <p:cNvPr id="22" name="Arc 21">
            <a:extLst>
              <a:ext uri="{FF2B5EF4-FFF2-40B4-BE49-F238E27FC236}">
                <a16:creationId xmlns:a16="http://schemas.microsoft.com/office/drawing/2014/main" xmlns="" id="{E6367EEF-148D-1048-85C7-75B9F0774A63}"/>
              </a:ext>
            </a:extLst>
          </p:cNvPr>
          <p:cNvSpPr/>
          <p:nvPr/>
        </p:nvSpPr>
        <p:spPr>
          <a:xfrm rot="8544571">
            <a:off x="3969551" y="1165451"/>
            <a:ext cx="2568739" cy="2008909"/>
          </a:xfrm>
          <a:prstGeom prst="arc">
            <a:avLst/>
          </a:prstGeom>
          <a:ln w="38100">
            <a:solidFill>
              <a:srgbClr val="99CC3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x-none"/>
          </a:p>
        </p:txBody>
      </p:sp>
      <p:sp>
        <p:nvSpPr>
          <p:cNvPr id="23" name="Arc 22">
            <a:extLst>
              <a:ext uri="{FF2B5EF4-FFF2-40B4-BE49-F238E27FC236}">
                <a16:creationId xmlns:a16="http://schemas.microsoft.com/office/drawing/2014/main" xmlns="" id="{74676D7F-4B72-5946-82F3-AA43328AD50F}"/>
              </a:ext>
            </a:extLst>
          </p:cNvPr>
          <p:cNvSpPr/>
          <p:nvPr/>
        </p:nvSpPr>
        <p:spPr>
          <a:xfrm rot="8544571">
            <a:off x="6081089" y="1117632"/>
            <a:ext cx="2568739" cy="2008909"/>
          </a:xfrm>
          <a:prstGeom prst="arc">
            <a:avLst/>
          </a:prstGeom>
          <a:ln w="38100">
            <a:solidFill>
              <a:srgbClr val="99CC3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x-none"/>
          </a:p>
        </p:txBody>
      </p:sp>
      <p:cxnSp>
        <p:nvCxnSpPr>
          <p:cNvPr id="6" name="Straight Arrow Connector 5">
            <a:extLst>
              <a:ext uri="{FF2B5EF4-FFF2-40B4-BE49-F238E27FC236}">
                <a16:creationId xmlns:a16="http://schemas.microsoft.com/office/drawing/2014/main" xmlns="" id="{7BB36F41-BA82-0343-8E6E-B4B36B678FE3}"/>
              </a:ext>
            </a:extLst>
          </p:cNvPr>
          <p:cNvCxnSpPr/>
          <p:nvPr/>
        </p:nvCxnSpPr>
        <p:spPr>
          <a:xfrm>
            <a:off x="457200" y="4641273"/>
            <a:ext cx="9296400" cy="0"/>
          </a:xfrm>
          <a:prstGeom prst="straightConnector1">
            <a:avLst/>
          </a:prstGeom>
          <a:ln w="38100">
            <a:solidFill>
              <a:srgbClr val="99CC33"/>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xmlns="" id="{D87BB029-0944-B44F-8450-B86C9A7A9AD3}"/>
              </a:ext>
            </a:extLst>
          </p:cNvPr>
          <p:cNvSpPr txBox="1"/>
          <p:nvPr/>
        </p:nvSpPr>
        <p:spPr>
          <a:xfrm>
            <a:off x="321212" y="4757594"/>
            <a:ext cx="4707988" cy="307777"/>
          </a:xfrm>
          <a:prstGeom prst="rect">
            <a:avLst/>
          </a:prstGeom>
          <a:noFill/>
        </p:spPr>
        <p:txBody>
          <a:bodyPr wrap="square" rtlCol="0">
            <a:spAutoFit/>
          </a:bodyPr>
          <a:lstStyle/>
          <a:p>
            <a:r>
              <a:rPr lang="x-none" sz="1400" dirty="0">
                <a:latin typeface="Gill Sans Nova Light" panose="020B0302020104020203" pitchFamily="34" charset="0"/>
              </a:rPr>
              <a:t>Self pace learning through elearning and capacity building</a:t>
            </a:r>
          </a:p>
        </p:txBody>
      </p:sp>
      <p:sp>
        <p:nvSpPr>
          <p:cNvPr id="21" name="Rounded Rectangle 20">
            <a:extLst>
              <a:ext uri="{FF2B5EF4-FFF2-40B4-BE49-F238E27FC236}">
                <a16:creationId xmlns:a16="http://schemas.microsoft.com/office/drawing/2014/main" xmlns="" id="{D7F4D70A-C56E-AC47-B9BB-07929879683D}"/>
              </a:ext>
            </a:extLst>
          </p:cNvPr>
          <p:cNvSpPr/>
          <p:nvPr/>
        </p:nvSpPr>
        <p:spPr>
          <a:xfrm>
            <a:off x="9061190" y="2081124"/>
            <a:ext cx="1351182" cy="85736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200" dirty="0">
                <a:latin typeface="Gill Sans Nova Light" panose="020B0302020104020203" pitchFamily="34" charset="0"/>
              </a:rPr>
              <a:t>brainstorming</a:t>
            </a:r>
          </a:p>
          <a:p>
            <a:pPr algn="ctr"/>
            <a:r>
              <a:rPr lang="x-none" sz="1200" dirty="0">
                <a:latin typeface="Gill Sans Nova Light" panose="020B0302020104020203" pitchFamily="34" charset="0"/>
              </a:rPr>
              <a:t>on individual projects</a:t>
            </a:r>
          </a:p>
        </p:txBody>
      </p:sp>
      <p:sp>
        <p:nvSpPr>
          <p:cNvPr id="25" name="Rounded Rectangle 24">
            <a:extLst>
              <a:ext uri="{FF2B5EF4-FFF2-40B4-BE49-F238E27FC236}">
                <a16:creationId xmlns:a16="http://schemas.microsoft.com/office/drawing/2014/main" xmlns="" id="{3BD4FC85-645A-7D40-8FD1-374E69DC3B7D}"/>
              </a:ext>
            </a:extLst>
          </p:cNvPr>
          <p:cNvSpPr/>
          <p:nvPr/>
        </p:nvSpPr>
        <p:spPr>
          <a:xfrm>
            <a:off x="10556401" y="2081124"/>
            <a:ext cx="1351182" cy="857369"/>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1400" dirty="0">
                <a:latin typeface="Gill Sans Nova Light" panose="020B0302020104020203" pitchFamily="34" charset="0"/>
              </a:rPr>
              <a:t>implementation</a:t>
            </a:r>
          </a:p>
        </p:txBody>
      </p:sp>
      <p:sp>
        <p:nvSpPr>
          <p:cNvPr id="26" name="Arc 25">
            <a:extLst>
              <a:ext uri="{FF2B5EF4-FFF2-40B4-BE49-F238E27FC236}">
                <a16:creationId xmlns:a16="http://schemas.microsoft.com/office/drawing/2014/main" xmlns="" id="{15C2C619-5838-1F41-A7F0-EA20C01A6E65}"/>
              </a:ext>
            </a:extLst>
          </p:cNvPr>
          <p:cNvSpPr/>
          <p:nvPr/>
        </p:nvSpPr>
        <p:spPr>
          <a:xfrm rot="8544571">
            <a:off x="7960442" y="1156265"/>
            <a:ext cx="2568739" cy="2008909"/>
          </a:xfrm>
          <a:prstGeom prst="arc">
            <a:avLst/>
          </a:prstGeom>
          <a:ln w="38100">
            <a:solidFill>
              <a:srgbClr val="99CC3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x-none"/>
          </a:p>
        </p:txBody>
      </p:sp>
      <p:sp>
        <p:nvSpPr>
          <p:cNvPr id="27" name="Arc 26">
            <a:extLst>
              <a:ext uri="{FF2B5EF4-FFF2-40B4-BE49-F238E27FC236}">
                <a16:creationId xmlns:a16="http://schemas.microsoft.com/office/drawing/2014/main" xmlns="" id="{73120098-0775-5744-8CFF-ABDBE8939A56}"/>
              </a:ext>
            </a:extLst>
          </p:cNvPr>
          <p:cNvSpPr/>
          <p:nvPr/>
        </p:nvSpPr>
        <p:spPr>
          <a:xfrm rot="8544571">
            <a:off x="9730362" y="1145749"/>
            <a:ext cx="2568739" cy="2008909"/>
          </a:xfrm>
          <a:prstGeom prst="arc">
            <a:avLst/>
          </a:prstGeom>
          <a:ln w="38100">
            <a:solidFill>
              <a:srgbClr val="99CC33"/>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x-none"/>
          </a:p>
        </p:txBody>
      </p:sp>
    </p:spTree>
    <p:extLst>
      <p:ext uri="{BB962C8B-B14F-4D97-AF65-F5344CB8AC3E}">
        <p14:creationId xmlns:p14="http://schemas.microsoft.com/office/powerpoint/2010/main" val="3296304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1" y="229079"/>
            <a:ext cx="9110797"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CEnTOUR capacity building </a:t>
            </a:r>
            <a:r>
              <a:rPr lang="en-GB" sz="2340" b="1" dirty="0" smtClean="0">
                <a:latin typeface="Gill Sans Nova Light" panose="020B0602020104020203" pitchFamily="34" charset="0"/>
              </a:rPr>
              <a:t>resources  </a:t>
            </a:r>
            <a:r>
              <a:rPr lang="en-GB" b="1" dirty="0" smtClean="0">
                <a:latin typeface="Gill Sans Nova Light" panose="020B0602020104020203" pitchFamily="34" charset="0"/>
              </a:rPr>
              <a:t>- </a:t>
            </a:r>
            <a:r>
              <a:rPr lang="el-GR" b="1" dirty="0" smtClean="0">
                <a:latin typeface="Gill Sans Nova Light" panose="020B0602020104020203" pitchFamily="34" charset="0"/>
              </a:rPr>
              <a:t>πόροι για </a:t>
            </a:r>
            <a:r>
              <a:rPr lang="el-GR" b="1" dirty="0">
                <a:latin typeface="Gill Sans Nova Light" panose="020B0602020104020203" pitchFamily="34" charset="0"/>
              </a:rPr>
              <a:t>την ανάπτυξη </a:t>
            </a:r>
            <a:r>
              <a:rPr lang="el-GR" b="1" dirty="0" smtClean="0">
                <a:latin typeface="Gill Sans Nova Light" panose="020B0602020104020203" pitchFamily="34" charset="0"/>
              </a:rPr>
              <a:t>ικανοτήτων </a:t>
            </a:r>
            <a:endParaRPr lang="en-GB" b="1" dirty="0">
              <a:latin typeface="Gill Sans Nova Light" panose="020B0602020104020203" pitchFamily="34" charset="0"/>
            </a:endParaRPr>
          </a:p>
        </p:txBody>
      </p:sp>
      <p:graphicFrame>
        <p:nvGraphicFramePr>
          <p:cNvPr id="2" name="Diagram 1">
            <a:extLst>
              <a:ext uri="{FF2B5EF4-FFF2-40B4-BE49-F238E27FC236}">
                <a16:creationId xmlns:a16="http://schemas.microsoft.com/office/drawing/2014/main" xmlns="" id="{A6A19B58-F7C8-C14A-BE8E-DC185C3AEE97}"/>
              </a:ext>
            </a:extLst>
          </p:cNvPr>
          <p:cNvGraphicFramePr/>
          <p:nvPr>
            <p:extLst>
              <p:ext uri="{D42A27DB-BD31-4B8C-83A1-F6EECF244321}">
                <p14:modId xmlns:p14="http://schemas.microsoft.com/office/powerpoint/2010/main" val="3398724394"/>
              </p:ext>
            </p:extLst>
          </p:nvPr>
        </p:nvGraphicFramePr>
        <p:xfrm>
          <a:off x="1020018" y="624224"/>
          <a:ext cx="10151963" cy="559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17625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Community of practice</a:t>
            </a:r>
          </a:p>
        </p:txBody>
      </p:sp>
      <p:pic>
        <p:nvPicPr>
          <p:cNvPr id="6146" name="Picture 2" descr="The Importance of Online Forums | The Social Media Monthly">
            <a:extLst>
              <a:ext uri="{FF2B5EF4-FFF2-40B4-BE49-F238E27FC236}">
                <a16:creationId xmlns:a16="http://schemas.microsoft.com/office/drawing/2014/main" xmlns="" id="{DC62C89B-638C-FE4B-AEC6-511AB9B776C5}"/>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906941" y="864408"/>
            <a:ext cx="6477000" cy="518160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xmlns="" id="{607E5C08-43EC-D146-8901-35AE318AA521}"/>
              </a:ext>
            </a:extLst>
          </p:cNvPr>
          <p:cNvGrpSpPr/>
          <p:nvPr/>
        </p:nvGrpSpPr>
        <p:grpSpPr>
          <a:xfrm>
            <a:off x="10000352" y="305084"/>
            <a:ext cx="1749825" cy="1749825"/>
            <a:chOff x="1487" y="2169205"/>
            <a:chExt cx="1749825" cy="1749825"/>
          </a:xfrm>
        </p:grpSpPr>
        <p:sp>
          <p:nvSpPr>
            <p:cNvPr id="12" name="Oval 11">
              <a:extLst>
                <a:ext uri="{FF2B5EF4-FFF2-40B4-BE49-F238E27FC236}">
                  <a16:creationId xmlns:a16="http://schemas.microsoft.com/office/drawing/2014/main" xmlns="" id="{B1AE280D-BECC-9540-B16B-DC29D751F0A1}"/>
                </a:ext>
              </a:extLst>
            </p:cNvPr>
            <p:cNvSpPr/>
            <p:nvPr/>
          </p:nvSpPr>
          <p:spPr>
            <a:xfrm>
              <a:off x="1487" y="2169205"/>
              <a:ext cx="1749825" cy="1749825"/>
            </a:xfrm>
            <a:prstGeom prst="ellipse">
              <a:avLst/>
            </a:prstGeom>
            <a:solidFill>
              <a:schemeClr val="accent3">
                <a:hueOff val="0"/>
                <a:satOff val="0"/>
                <a:lumOff val="0"/>
              </a:schemeClr>
            </a:solidFill>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sp>
        <p:sp>
          <p:nvSpPr>
            <p:cNvPr id="15" name="Oval 4">
              <a:extLst>
                <a:ext uri="{FF2B5EF4-FFF2-40B4-BE49-F238E27FC236}">
                  <a16:creationId xmlns:a16="http://schemas.microsoft.com/office/drawing/2014/main" xmlns="" id="{22586F9A-B560-6E49-B6A4-0FC2D6833B24}"/>
                </a:ext>
              </a:extLst>
            </p:cNvPr>
            <p:cNvSpPr txBox="1"/>
            <p:nvPr/>
          </p:nvSpPr>
          <p:spPr>
            <a:xfrm>
              <a:off x="257743" y="2425461"/>
              <a:ext cx="1237313" cy="123731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6299" tIns="20320" rIns="96299"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Gill Sans Nova Light" panose="020B0302020104020203" pitchFamily="34" charset="0"/>
                </a:rPr>
                <a:t>Community of practice</a:t>
              </a:r>
            </a:p>
          </p:txBody>
        </p:sp>
      </p:grpSp>
      <p:sp>
        <p:nvSpPr>
          <p:cNvPr id="4" name="TextBox 3">
            <a:extLst>
              <a:ext uri="{FF2B5EF4-FFF2-40B4-BE49-F238E27FC236}">
                <a16:creationId xmlns:a16="http://schemas.microsoft.com/office/drawing/2014/main" xmlns="" id="{5B2153B9-D53C-F74F-BC32-C57FD1C61109}"/>
              </a:ext>
            </a:extLst>
          </p:cNvPr>
          <p:cNvSpPr txBox="1"/>
          <p:nvPr/>
        </p:nvSpPr>
        <p:spPr>
          <a:xfrm>
            <a:off x="671220" y="864408"/>
            <a:ext cx="3637544" cy="3416320"/>
          </a:xfrm>
          <a:prstGeom prst="rect">
            <a:avLst/>
          </a:prstGeom>
          <a:noFill/>
        </p:spPr>
        <p:txBody>
          <a:bodyPr wrap="square" rtlCol="0">
            <a:spAutoFit/>
          </a:bodyPr>
          <a:lstStyle/>
          <a:p>
            <a:endParaRPr lang="x-none" dirty="0">
              <a:latin typeface="Gill Sans Nova Light" panose="020B0302020104020203" pitchFamily="34" charset="0"/>
            </a:endParaRPr>
          </a:p>
          <a:p>
            <a:r>
              <a:rPr lang="x-none" b="1" dirty="0">
                <a:latin typeface="Gill Sans Nova Light" panose="020B0302020104020203" pitchFamily="34" charset="0"/>
              </a:rPr>
              <a:t>Principle: </a:t>
            </a:r>
          </a:p>
          <a:p>
            <a:r>
              <a:rPr lang="x-none">
                <a:latin typeface="Gill Sans Nova Light" panose="020B0302020104020203" pitchFamily="34" charset="0"/>
              </a:rPr>
              <a:t>Peer </a:t>
            </a:r>
            <a:r>
              <a:rPr lang="x-none" smtClean="0">
                <a:latin typeface="Gill Sans Nova Light" panose="020B0302020104020203" pitchFamily="34" charset="0"/>
              </a:rPr>
              <a:t>learning</a:t>
            </a:r>
            <a:r>
              <a:rPr lang="en-US" dirty="0" smtClean="0">
                <a:latin typeface="Gill Sans Nova Light" panose="020B0302020104020203" pitchFamily="34" charset="0"/>
              </a:rPr>
              <a:t> – </a:t>
            </a:r>
            <a:r>
              <a:rPr lang="el-GR" dirty="0" smtClean="0">
                <a:latin typeface="Gill Sans Nova Light" panose="020B0302020104020203" pitchFamily="34" charset="0"/>
              </a:rPr>
              <a:t>Ομαδοσυνεργατική μάθηση</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Σκοπός</a:t>
            </a:r>
            <a:r>
              <a:rPr lang="x-none" b="1" smtClean="0">
                <a:latin typeface="Gill Sans Nova Light" panose="020B0302020104020203" pitchFamily="34" charset="0"/>
              </a:rPr>
              <a:t>:</a:t>
            </a:r>
            <a:endParaRPr lang="x-none" b="1" dirty="0">
              <a:latin typeface="Gill Sans Nova Light" panose="020B0302020104020203" pitchFamily="34" charset="0"/>
            </a:endParaRPr>
          </a:p>
          <a:p>
            <a:r>
              <a:rPr lang="el-GR" dirty="0" smtClean="0">
                <a:latin typeface="Gill Sans Nova Light" panose="020B0302020104020203" pitchFamily="34" charset="0"/>
              </a:rPr>
              <a:t>Συζητήσεις,  </a:t>
            </a:r>
            <a:r>
              <a:rPr lang="el-GR" dirty="0">
                <a:latin typeface="Gill Sans Nova Light" panose="020B0302020104020203" pitchFamily="34" charset="0"/>
              </a:rPr>
              <a:t>προκλήσεις, λύσεις με άλλους φορείς του προγράμματος</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ΠΟΥ</a:t>
            </a:r>
            <a:r>
              <a:rPr lang="x-none" b="1" smtClean="0">
                <a:latin typeface="Gill Sans Nova Light" panose="020B0302020104020203" pitchFamily="34" charset="0"/>
              </a:rPr>
              <a:t>:</a:t>
            </a:r>
            <a:endParaRPr lang="x-none" b="1" dirty="0">
              <a:latin typeface="Gill Sans Nova Light" panose="020B0302020104020203" pitchFamily="34" charset="0"/>
            </a:endParaRPr>
          </a:p>
          <a:p>
            <a:r>
              <a:rPr lang="x-none" dirty="0">
                <a:latin typeface="Gill Sans Nova Light" panose="020B0302020104020203" pitchFamily="34" charset="0"/>
                <a:hlinkClick r:id="rId5"/>
              </a:rPr>
              <a:t>www.circulartourism.eu</a:t>
            </a:r>
            <a:endParaRPr lang="x-none" dirty="0">
              <a:latin typeface="Gill Sans Nova Light" panose="020B0302020104020203" pitchFamily="34" charset="0"/>
            </a:endParaRPr>
          </a:p>
          <a:p>
            <a:endParaRPr lang="x-none" dirty="0">
              <a:latin typeface="Gill Sans Nova Light" panose="020B0302020104020203" pitchFamily="34" charset="0"/>
            </a:endParaRPr>
          </a:p>
        </p:txBody>
      </p:sp>
    </p:spTree>
    <p:extLst>
      <p:ext uri="{BB962C8B-B14F-4D97-AF65-F5344CB8AC3E}">
        <p14:creationId xmlns:p14="http://schemas.microsoft.com/office/powerpoint/2010/main" val="1210152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E-learning courses</a:t>
            </a:r>
          </a:p>
        </p:txBody>
      </p:sp>
      <p:pic>
        <p:nvPicPr>
          <p:cNvPr id="2" name="Picture 1">
            <a:extLst>
              <a:ext uri="{FF2B5EF4-FFF2-40B4-BE49-F238E27FC236}">
                <a16:creationId xmlns:a16="http://schemas.microsoft.com/office/drawing/2014/main" xmlns="" id="{7E8B57C1-93DB-2344-A58E-BCA5219C427A}"/>
              </a:ext>
            </a:extLst>
          </p:cNvPr>
          <p:cNvPicPr>
            <a:picLocks noChangeAspect="1"/>
          </p:cNvPicPr>
          <p:nvPr/>
        </p:nvPicPr>
        <p:blipFill>
          <a:blip r:embed="rId4"/>
          <a:stretch>
            <a:fillRect/>
          </a:stretch>
        </p:blipFill>
        <p:spPr>
          <a:xfrm>
            <a:off x="5169654" y="595519"/>
            <a:ext cx="5086954" cy="5666961"/>
          </a:xfrm>
          <a:prstGeom prst="rect">
            <a:avLst/>
          </a:prstGeom>
        </p:spPr>
      </p:pic>
      <p:grpSp>
        <p:nvGrpSpPr>
          <p:cNvPr id="10" name="Group 9">
            <a:extLst>
              <a:ext uri="{FF2B5EF4-FFF2-40B4-BE49-F238E27FC236}">
                <a16:creationId xmlns:a16="http://schemas.microsoft.com/office/drawing/2014/main" xmlns="" id="{639BDE93-3792-D049-90EA-C006DA2474D2}"/>
              </a:ext>
            </a:extLst>
          </p:cNvPr>
          <p:cNvGrpSpPr/>
          <p:nvPr/>
        </p:nvGrpSpPr>
        <p:grpSpPr>
          <a:xfrm>
            <a:off x="10000352" y="305084"/>
            <a:ext cx="1749825" cy="1749825"/>
            <a:chOff x="1487" y="2169205"/>
            <a:chExt cx="1749825" cy="1749825"/>
          </a:xfrm>
        </p:grpSpPr>
        <p:sp>
          <p:nvSpPr>
            <p:cNvPr id="12" name="Oval 11">
              <a:extLst>
                <a:ext uri="{FF2B5EF4-FFF2-40B4-BE49-F238E27FC236}">
                  <a16:creationId xmlns:a16="http://schemas.microsoft.com/office/drawing/2014/main" xmlns="" id="{0BD54020-D8A5-D440-8AF0-F7661C85603B}"/>
                </a:ext>
              </a:extLst>
            </p:cNvPr>
            <p:cNvSpPr/>
            <p:nvPr/>
          </p:nvSpPr>
          <p:spPr>
            <a:xfrm>
              <a:off x="1487" y="2169205"/>
              <a:ext cx="1749825" cy="1749825"/>
            </a:xfrm>
            <a:prstGeom prst="ellipse">
              <a:avLst/>
            </a:prstGeom>
            <a:solidFill>
              <a:schemeClr val="accent3">
                <a:hueOff val="0"/>
                <a:satOff val="0"/>
                <a:lumOff val="0"/>
              </a:schemeClr>
            </a:solidFill>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sp>
        <p:sp>
          <p:nvSpPr>
            <p:cNvPr id="15" name="Oval 4">
              <a:extLst>
                <a:ext uri="{FF2B5EF4-FFF2-40B4-BE49-F238E27FC236}">
                  <a16:creationId xmlns:a16="http://schemas.microsoft.com/office/drawing/2014/main" xmlns="" id="{241813C0-FF75-3949-A812-1CD71323FDAF}"/>
                </a:ext>
              </a:extLst>
            </p:cNvPr>
            <p:cNvSpPr txBox="1"/>
            <p:nvPr/>
          </p:nvSpPr>
          <p:spPr>
            <a:xfrm>
              <a:off x="257743" y="2425461"/>
              <a:ext cx="1237313" cy="123731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6299" tIns="20320" rIns="96299"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Gill Sans Nova Light" panose="020B0302020104020203" pitchFamily="34" charset="0"/>
                </a:rPr>
                <a:t>e-learning courses</a:t>
              </a:r>
            </a:p>
          </p:txBody>
        </p:sp>
      </p:grpSp>
      <p:sp>
        <p:nvSpPr>
          <p:cNvPr id="16" name="TextBox 15">
            <a:extLst>
              <a:ext uri="{FF2B5EF4-FFF2-40B4-BE49-F238E27FC236}">
                <a16:creationId xmlns:a16="http://schemas.microsoft.com/office/drawing/2014/main" xmlns="" id="{646F9B07-74B5-8745-B457-86FDD02DB9A7}"/>
              </a:ext>
            </a:extLst>
          </p:cNvPr>
          <p:cNvSpPr txBox="1"/>
          <p:nvPr/>
        </p:nvSpPr>
        <p:spPr>
          <a:xfrm>
            <a:off x="671220" y="864407"/>
            <a:ext cx="3637544" cy="3693319"/>
          </a:xfrm>
          <a:prstGeom prst="rect">
            <a:avLst/>
          </a:prstGeom>
          <a:noFill/>
        </p:spPr>
        <p:txBody>
          <a:bodyPr wrap="square" rtlCol="0">
            <a:spAutoFit/>
          </a:bodyPr>
          <a:lstStyle/>
          <a:p>
            <a:endParaRPr lang="x-none" dirty="0">
              <a:latin typeface="Gill Sans Nova Light" panose="020B0302020104020203" pitchFamily="34" charset="0"/>
            </a:endParaRPr>
          </a:p>
          <a:p>
            <a:r>
              <a:rPr lang="x-none" b="1" dirty="0">
                <a:latin typeface="Gill Sans Nova Light" panose="020B0302020104020203" pitchFamily="34" charset="0"/>
              </a:rPr>
              <a:t>Principle: </a:t>
            </a:r>
          </a:p>
          <a:p>
            <a:r>
              <a:rPr lang="x-none">
                <a:latin typeface="Gill Sans Nova Light" panose="020B0302020104020203" pitchFamily="34" charset="0"/>
              </a:rPr>
              <a:t>Self-paced </a:t>
            </a:r>
            <a:r>
              <a:rPr lang="x-none" smtClean="0">
                <a:latin typeface="Gill Sans Nova Light" panose="020B0302020104020203" pitchFamily="34" charset="0"/>
              </a:rPr>
              <a:t>learning</a:t>
            </a:r>
            <a:r>
              <a:rPr lang="el-GR" dirty="0">
                <a:latin typeface="Gill Sans Nova Light" panose="020B0302020104020203" pitchFamily="34" charset="0"/>
              </a:rPr>
              <a:t> - Αυτορυθμισμένη μάθηση</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Σκοπός</a:t>
            </a:r>
            <a:r>
              <a:rPr lang="x-none" b="1" smtClean="0">
                <a:latin typeface="Gill Sans Nova Light" panose="020B0302020104020203" pitchFamily="34" charset="0"/>
              </a:rPr>
              <a:t>:</a:t>
            </a:r>
            <a:endParaRPr lang="x-none" b="1" dirty="0">
              <a:latin typeface="Gill Sans Nova Light" panose="020B0302020104020203" pitchFamily="34" charset="0"/>
            </a:endParaRPr>
          </a:p>
          <a:p>
            <a:r>
              <a:rPr lang="el-GR" dirty="0" smtClean="0">
                <a:latin typeface="Gill Sans Nova Light" panose="020B0302020104020203" pitchFamily="34" charset="0"/>
              </a:rPr>
              <a:t>Πρόσβαση </a:t>
            </a:r>
            <a:r>
              <a:rPr lang="el-GR" dirty="0">
                <a:latin typeface="Gill Sans Nova Light" panose="020B0302020104020203" pitchFamily="34" charset="0"/>
              </a:rPr>
              <a:t>σε γενικά και ειδικά θέματα που σχετίζονται με την CE στον τομέα του τουρισμού</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ΠΟΥ</a:t>
            </a:r>
            <a:r>
              <a:rPr lang="x-none" b="1" smtClean="0">
                <a:latin typeface="Gill Sans Nova Light" panose="020B0302020104020203" pitchFamily="34" charset="0"/>
              </a:rPr>
              <a:t>:</a:t>
            </a:r>
            <a:endParaRPr lang="x-none" b="1" dirty="0">
              <a:latin typeface="Gill Sans Nova Light" panose="020B0302020104020203" pitchFamily="34" charset="0"/>
            </a:endParaRPr>
          </a:p>
          <a:p>
            <a:r>
              <a:rPr lang="x-none" dirty="0">
                <a:latin typeface="Gill Sans Nova Light" panose="020B0302020104020203" pitchFamily="34" charset="0"/>
                <a:hlinkClick r:id="rId5"/>
              </a:rPr>
              <a:t>www.circulartourism.eu</a:t>
            </a:r>
            <a:endParaRPr lang="x-none" dirty="0">
              <a:latin typeface="Gill Sans Nova Light" panose="020B0302020104020203" pitchFamily="34" charset="0"/>
            </a:endParaRPr>
          </a:p>
          <a:p>
            <a:endParaRPr lang="x-none" dirty="0">
              <a:latin typeface="Gill Sans Nova Light" panose="020B0302020104020203" pitchFamily="34" charset="0"/>
            </a:endParaRPr>
          </a:p>
        </p:txBody>
      </p:sp>
    </p:spTree>
    <p:extLst>
      <p:ext uri="{BB962C8B-B14F-4D97-AF65-F5344CB8AC3E}">
        <p14:creationId xmlns:p14="http://schemas.microsoft.com/office/powerpoint/2010/main" val="2779470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Top 4 free cross-platform database systems in 2020 | TechGig">
            <a:extLst>
              <a:ext uri="{FF2B5EF4-FFF2-40B4-BE49-F238E27FC236}">
                <a16:creationId xmlns:a16="http://schemas.microsoft.com/office/drawing/2014/main" xmlns="" id="{1B3AB3A8-674F-4647-AC4F-35776773A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7741" y="1116396"/>
            <a:ext cx="6375400" cy="355836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3"/>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4"/>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Best practice database</a:t>
            </a:r>
          </a:p>
        </p:txBody>
      </p:sp>
      <p:grpSp>
        <p:nvGrpSpPr>
          <p:cNvPr id="10" name="Group 9">
            <a:extLst>
              <a:ext uri="{FF2B5EF4-FFF2-40B4-BE49-F238E27FC236}">
                <a16:creationId xmlns:a16="http://schemas.microsoft.com/office/drawing/2014/main" xmlns="" id="{6F18EED5-F4E2-D14F-B1B1-A967ECA361FD}"/>
              </a:ext>
            </a:extLst>
          </p:cNvPr>
          <p:cNvGrpSpPr/>
          <p:nvPr/>
        </p:nvGrpSpPr>
        <p:grpSpPr>
          <a:xfrm>
            <a:off x="10000352" y="305084"/>
            <a:ext cx="1749825" cy="1749825"/>
            <a:chOff x="1487" y="2169205"/>
            <a:chExt cx="1749825" cy="1749825"/>
          </a:xfrm>
        </p:grpSpPr>
        <p:sp>
          <p:nvSpPr>
            <p:cNvPr id="12" name="Oval 11">
              <a:extLst>
                <a:ext uri="{FF2B5EF4-FFF2-40B4-BE49-F238E27FC236}">
                  <a16:creationId xmlns:a16="http://schemas.microsoft.com/office/drawing/2014/main" xmlns="" id="{97412FAE-92FB-C440-9460-99A92A258F30}"/>
                </a:ext>
              </a:extLst>
            </p:cNvPr>
            <p:cNvSpPr/>
            <p:nvPr/>
          </p:nvSpPr>
          <p:spPr>
            <a:xfrm>
              <a:off x="1487" y="2169205"/>
              <a:ext cx="1749825" cy="1749825"/>
            </a:xfrm>
            <a:prstGeom prst="ellipse">
              <a:avLst/>
            </a:prstGeom>
            <a:solidFill>
              <a:schemeClr val="accent3">
                <a:hueOff val="0"/>
                <a:satOff val="0"/>
                <a:lumOff val="0"/>
              </a:schemeClr>
            </a:solidFill>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sp>
        <p:sp>
          <p:nvSpPr>
            <p:cNvPr id="15" name="Oval 4">
              <a:extLst>
                <a:ext uri="{FF2B5EF4-FFF2-40B4-BE49-F238E27FC236}">
                  <a16:creationId xmlns:a16="http://schemas.microsoft.com/office/drawing/2014/main" xmlns="" id="{C6D71D38-E95D-A441-91D9-DD95A98E1E7A}"/>
                </a:ext>
              </a:extLst>
            </p:cNvPr>
            <p:cNvSpPr txBox="1"/>
            <p:nvPr/>
          </p:nvSpPr>
          <p:spPr>
            <a:xfrm>
              <a:off x="257743" y="2425461"/>
              <a:ext cx="1237313" cy="123731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6299" tIns="20320" rIns="96299"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Gill Sans Nova Light" panose="020B0302020104020203" pitchFamily="34" charset="0"/>
                </a:rPr>
                <a:t>best practice database</a:t>
              </a:r>
            </a:p>
          </p:txBody>
        </p:sp>
      </p:grpSp>
      <p:pic>
        <p:nvPicPr>
          <p:cNvPr id="2" name="Picture 1">
            <a:extLst>
              <a:ext uri="{FF2B5EF4-FFF2-40B4-BE49-F238E27FC236}">
                <a16:creationId xmlns:a16="http://schemas.microsoft.com/office/drawing/2014/main" xmlns="" id="{F13D40EE-FEB5-AE41-ADE9-E50C10EB1A64}"/>
              </a:ext>
            </a:extLst>
          </p:cNvPr>
          <p:cNvPicPr>
            <a:picLocks noChangeAspect="1"/>
          </p:cNvPicPr>
          <p:nvPr/>
        </p:nvPicPr>
        <p:blipFill>
          <a:blip r:embed="rId5"/>
          <a:stretch>
            <a:fillRect/>
          </a:stretch>
        </p:blipFill>
        <p:spPr>
          <a:xfrm rot="21139363">
            <a:off x="6068639" y="2737364"/>
            <a:ext cx="4655127" cy="25023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6" name="TextBox 15">
            <a:extLst>
              <a:ext uri="{FF2B5EF4-FFF2-40B4-BE49-F238E27FC236}">
                <a16:creationId xmlns:a16="http://schemas.microsoft.com/office/drawing/2014/main" xmlns="" id="{D48A1887-43D7-1647-93AA-6081FA995B0B}"/>
              </a:ext>
            </a:extLst>
          </p:cNvPr>
          <p:cNvSpPr txBox="1"/>
          <p:nvPr/>
        </p:nvSpPr>
        <p:spPr>
          <a:xfrm>
            <a:off x="671220" y="1187417"/>
            <a:ext cx="3637544" cy="3693319"/>
          </a:xfrm>
          <a:prstGeom prst="rect">
            <a:avLst/>
          </a:prstGeom>
          <a:noFill/>
        </p:spPr>
        <p:txBody>
          <a:bodyPr wrap="square" rtlCol="0">
            <a:spAutoFit/>
          </a:bodyPr>
          <a:lstStyle/>
          <a:p>
            <a:endParaRPr lang="x-none" dirty="0">
              <a:latin typeface="Gill Sans Nova Light" panose="020B0302020104020203" pitchFamily="34" charset="0"/>
            </a:endParaRPr>
          </a:p>
          <a:p>
            <a:r>
              <a:rPr lang="x-none" b="1" dirty="0">
                <a:latin typeface="Gill Sans Nova Light" panose="020B0302020104020203" pitchFamily="34" charset="0"/>
              </a:rPr>
              <a:t>Principle: </a:t>
            </a:r>
          </a:p>
          <a:p>
            <a:r>
              <a:rPr lang="x-none">
                <a:latin typeface="Gill Sans Nova Light" panose="020B0302020104020203" pitchFamily="34" charset="0"/>
              </a:rPr>
              <a:t>Inspirational </a:t>
            </a:r>
            <a:r>
              <a:rPr lang="x-none" smtClean="0">
                <a:latin typeface="Gill Sans Nova Light" panose="020B0302020104020203" pitchFamily="34" charset="0"/>
              </a:rPr>
              <a:t>learning</a:t>
            </a:r>
            <a:r>
              <a:rPr lang="el-GR" dirty="0">
                <a:latin typeface="Gill Sans Nova Light" panose="020B0302020104020203" pitchFamily="34" charset="0"/>
              </a:rPr>
              <a:t> - Εμπνευσμένη μάθηση</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Σκοπός:</a:t>
            </a:r>
          </a:p>
          <a:p>
            <a:r>
              <a:rPr lang="el-GR" dirty="0" smtClean="0">
                <a:latin typeface="Gill Sans Nova Light" panose="020B0302020104020203" pitchFamily="34" charset="0"/>
              </a:rPr>
              <a:t>Λήψη  πληροφοριών από </a:t>
            </a:r>
            <a:r>
              <a:rPr lang="el-GR" dirty="0">
                <a:latin typeface="Gill Sans Nova Light" panose="020B0302020104020203" pitchFamily="34" charset="0"/>
              </a:rPr>
              <a:t>άλλους επαγγελματίες που έχουν εφαρμόσει κυκλικές λύσεις</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ΠΟΥ</a:t>
            </a:r>
            <a:r>
              <a:rPr lang="x-none" b="1" smtClean="0">
                <a:latin typeface="Gill Sans Nova Light" panose="020B0302020104020203" pitchFamily="34" charset="0"/>
              </a:rPr>
              <a:t>:</a:t>
            </a:r>
            <a:endParaRPr lang="x-none" b="1" dirty="0">
              <a:latin typeface="Gill Sans Nova Light" panose="020B0302020104020203" pitchFamily="34" charset="0"/>
            </a:endParaRPr>
          </a:p>
          <a:p>
            <a:r>
              <a:rPr lang="x-none" dirty="0">
                <a:latin typeface="Gill Sans Nova Light" panose="020B0302020104020203" pitchFamily="34" charset="0"/>
                <a:hlinkClick r:id="rId6"/>
              </a:rPr>
              <a:t>www.circulartourism.eu</a:t>
            </a:r>
            <a:endParaRPr lang="x-none" dirty="0">
              <a:latin typeface="Gill Sans Nova Light" panose="020B0302020104020203" pitchFamily="34" charset="0"/>
            </a:endParaRPr>
          </a:p>
          <a:p>
            <a:endParaRPr lang="x-none" dirty="0">
              <a:latin typeface="Gill Sans Nova Light" panose="020B0302020104020203" pitchFamily="34" charset="0"/>
            </a:endParaRPr>
          </a:p>
        </p:txBody>
      </p:sp>
    </p:spTree>
    <p:extLst>
      <p:ext uri="{BB962C8B-B14F-4D97-AF65-F5344CB8AC3E}">
        <p14:creationId xmlns:p14="http://schemas.microsoft.com/office/powerpoint/2010/main" val="1532310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Handbooks</a:t>
            </a:r>
          </a:p>
        </p:txBody>
      </p:sp>
      <p:grpSp>
        <p:nvGrpSpPr>
          <p:cNvPr id="10" name="Group 9">
            <a:extLst>
              <a:ext uri="{FF2B5EF4-FFF2-40B4-BE49-F238E27FC236}">
                <a16:creationId xmlns:a16="http://schemas.microsoft.com/office/drawing/2014/main" xmlns="" id="{DA760514-6FD7-5147-B060-C0060875E779}"/>
              </a:ext>
            </a:extLst>
          </p:cNvPr>
          <p:cNvGrpSpPr/>
          <p:nvPr/>
        </p:nvGrpSpPr>
        <p:grpSpPr>
          <a:xfrm>
            <a:off x="10000352" y="305084"/>
            <a:ext cx="1749825" cy="1749825"/>
            <a:chOff x="1487" y="2169205"/>
            <a:chExt cx="1749825" cy="1749825"/>
          </a:xfrm>
        </p:grpSpPr>
        <p:sp>
          <p:nvSpPr>
            <p:cNvPr id="12" name="Oval 11">
              <a:extLst>
                <a:ext uri="{FF2B5EF4-FFF2-40B4-BE49-F238E27FC236}">
                  <a16:creationId xmlns:a16="http://schemas.microsoft.com/office/drawing/2014/main" xmlns="" id="{9617C2AF-5814-D84D-B33D-A5435D89D252}"/>
                </a:ext>
              </a:extLst>
            </p:cNvPr>
            <p:cNvSpPr/>
            <p:nvPr/>
          </p:nvSpPr>
          <p:spPr>
            <a:xfrm>
              <a:off x="1487" y="2169205"/>
              <a:ext cx="1749825" cy="1749825"/>
            </a:xfrm>
            <a:prstGeom prst="ellipse">
              <a:avLst/>
            </a:prstGeom>
            <a:solidFill>
              <a:schemeClr val="accent3">
                <a:hueOff val="0"/>
                <a:satOff val="0"/>
                <a:lumOff val="0"/>
              </a:schemeClr>
            </a:solidFill>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sp>
        <p:sp>
          <p:nvSpPr>
            <p:cNvPr id="15" name="Oval 4">
              <a:extLst>
                <a:ext uri="{FF2B5EF4-FFF2-40B4-BE49-F238E27FC236}">
                  <a16:creationId xmlns:a16="http://schemas.microsoft.com/office/drawing/2014/main" xmlns="" id="{02D6120B-E480-9246-87CE-8D004F822E8E}"/>
                </a:ext>
              </a:extLst>
            </p:cNvPr>
            <p:cNvSpPr txBox="1"/>
            <p:nvPr/>
          </p:nvSpPr>
          <p:spPr>
            <a:xfrm>
              <a:off x="257743" y="2425461"/>
              <a:ext cx="1237313" cy="123731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6299" tIns="20320" rIns="96299"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Gill Sans Nova Light" panose="020B0302020104020203" pitchFamily="34" charset="0"/>
                </a:rPr>
                <a:t>handbooks</a:t>
              </a:r>
            </a:p>
          </p:txBody>
        </p:sp>
      </p:grpSp>
      <p:pic>
        <p:nvPicPr>
          <p:cNvPr id="4" name="Picture 3">
            <a:extLst>
              <a:ext uri="{FF2B5EF4-FFF2-40B4-BE49-F238E27FC236}">
                <a16:creationId xmlns:a16="http://schemas.microsoft.com/office/drawing/2014/main" xmlns="" id="{F7865865-0F34-384C-ADC8-BB566898A261}"/>
              </a:ext>
            </a:extLst>
          </p:cNvPr>
          <p:cNvPicPr>
            <a:picLocks noChangeAspect="1"/>
          </p:cNvPicPr>
          <p:nvPr/>
        </p:nvPicPr>
        <p:blipFill>
          <a:blip r:embed="rId4"/>
          <a:stretch>
            <a:fillRect/>
          </a:stretch>
        </p:blipFill>
        <p:spPr>
          <a:xfrm>
            <a:off x="4381043" y="536883"/>
            <a:ext cx="5171709" cy="367301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Picture 1">
            <a:extLst>
              <a:ext uri="{FF2B5EF4-FFF2-40B4-BE49-F238E27FC236}">
                <a16:creationId xmlns:a16="http://schemas.microsoft.com/office/drawing/2014/main" xmlns="" id="{D1A7BB05-38E8-2E40-A82B-E4DA4C1FF849}"/>
              </a:ext>
            </a:extLst>
          </p:cNvPr>
          <p:cNvPicPr>
            <a:picLocks noChangeAspect="1"/>
          </p:cNvPicPr>
          <p:nvPr/>
        </p:nvPicPr>
        <p:blipFill>
          <a:blip r:embed="rId5"/>
          <a:stretch>
            <a:fillRect/>
          </a:stretch>
        </p:blipFill>
        <p:spPr>
          <a:xfrm>
            <a:off x="6744436" y="2861354"/>
            <a:ext cx="4998807" cy="280889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6" name="TextBox 15">
            <a:extLst>
              <a:ext uri="{FF2B5EF4-FFF2-40B4-BE49-F238E27FC236}">
                <a16:creationId xmlns:a16="http://schemas.microsoft.com/office/drawing/2014/main" xmlns="" id="{00BC15E2-21B3-A149-90F1-7EFC6B00FD44}"/>
              </a:ext>
            </a:extLst>
          </p:cNvPr>
          <p:cNvSpPr txBox="1"/>
          <p:nvPr/>
        </p:nvSpPr>
        <p:spPr>
          <a:xfrm>
            <a:off x="671220" y="864408"/>
            <a:ext cx="3637544" cy="3970318"/>
          </a:xfrm>
          <a:prstGeom prst="rect">
            <a:avLst/>
          </a:prstGeom>
          <a:noFill/>
        </p:spPr>
        <p:txBody>
          <a:bodyPr wrap="square" rtlCol="0">
            <a:spAutoFit/>
          </a:bodyPr>
          <a:lstStyle/>
          <a:p>
            <a:endParaRPr lang="x-none" dirty="0">
              <a:latin typeface="Gill Sans Nova Light" panose="020B0302020104020203" pitchFamily="34" charset="0"/>
            </a:endParaRPr>
          </a:p>
          <a:p>
            <a:r>
              <a:rPr lang="x-none" b="1" dirty="0">
                <a:latin typeface="Gill Sans Nova Light" panose="020B0302020104020203" pitchFamily="34" charset="0"/>
              </a:rPr>
              <a:t>Principle: </a:t>
            </a:r>
          </a:p>
          <a:p>
            <a:r>
              <a:rPr lang="x-none" dirty="0">
                <a:latin typeface="Gill Sans Nova Light" panose="020B0302020104020203" pitchFamily="34" charset="0"/>
              </a:rPr>
              <a:t>Self </a:t>
            </a:r>
            <a:r>
              <a:rPr lang="x-none">
                <a:latin typeface="Gill Sans Nova Light" panose="020B0302020104020203" pitchFamily="34" charset="0"/>
              </a:rPr>
              <a:t>learning </a:t>
            </a:r>
            <a:r>
              <a:rPr lang="x-none" smtClean="0">
                <a:latin typeface="Gill Sans Nova Light" panose="020B0302020104020203" pitchFamily="34" charset="0"/>
              </a:rPr>
              <a:t>guidance</a:t>
            </a:r>
            <a:r>
              <a:rPr lang="el-GR" dirty="0">
                <a:latin typeface="Gill Sans Nova Light" panose="020B0302020104020203" pitchFamily="34" charset="0"/>
              </a:rPr>
              <a:t> -Καθοδήγηση </a:t>
            </a:r>
            <a:r>
              <a:rPr lang="el-GR" dirty="0" err="1">
                <a:latin typeface="Gill Sans Nova Light" panose="020B0302020104020203" pitchFamily="34" charset="0"/>
              </a:rPr>
              <a:t>αυτομάθησης</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Σκοπός:</a:t>
            </a:r>
          </a:p>
          <a:p>
            <a:r>
              <a:rPr lang="el-GR" dirty="0" smtClean="0">
                <a:latin typeface="Gill Sans Nova Light" panose="020B0302020104020203" pitchFamily="34" charset="0"/>
              </a:rPr>
              <a:t>Απόκτηση πρόσβασης σε </a:t>
            </a:r>
            <a:r>
              <a:rPr lang="el-GR" dirty="0">
                <a:latin typeface="Gill Sans Nova Light" panose="020B0302020104020203" pitchFamily="34" charset="0"/>
              </a:rPr>
              <a:t>πρακτικές έμπνευσης, εργαλεία και δραστηριότητες για </a:t>
            </a:r>
            <a:r>
              <a:rPr lang="el-GR" dirty="0" smtClean="0">
                <a:latin typeface="Gill Sans Nova Light" panose="020B0302020104020203" pitchFamily="34" charset="0"/>
              </a:rPr>
              <a:t>την συμμετοχή   </a:t>
            </a:r>
            <a:r>
              <a:rPr lang="el-GR" dirty="0">
                <a:latin typeface="Gill Sans Nova Light" panose="020B0302020104020203" pitchFamily="34" charset="0"/>
              </a:rPr>
              <a:t>στο κυκλικό σας ταξίδι</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ΠΟΥ</a:t>
            </a:r>
            <a:r>
              <a:rPr lang="x-none" b="1" smtClean="0">
                <a:latin typeface="Gill Sans Nova Light" panose="020B0302020104020203" pitchFamily="34" charset="0"/>
              </a:rPr>
              <a:t>:</a:t>
            </a:r>
            <a:endParaRPr lang="x-none" b="1" dirty="0">
              <a:latin typeface="Gill Sans Nova Light" panose="020B0302020104020203" pitchFamily="34" charset="0"/>
            </a:endParaRPr>
          </a:p>
          <a:p>
            <a:r>
              <a:rPr lang="x-none" dirty="0">
                <a:latin typeface="Gill Sans Nova Light" panose="020B0302020104020203" pitchFamily="34" charset="0"/>
                <a:hlinkClick r:id="rId6"/>
              </a:rPr>
              <a:t>www.circulartourism.eu</a:t>
            </a:r>
            <a:endParaRPr lang="x-none" dirty="0">
              <a:latin typeface="Gill Sans Nova Light" panose="020B0302020104020203" pitchFamily="34" charset="0"/>
            </a:endParaRPr>
          </a:p>
          <a:p>
            <a:endParaRPr lang="x-none" dirty="0">
              <a:latin typeface="Gill Sans Nova Light" panose="020B0302020104020203" pitchFamily="34" charset="0"/>
            </a:endParaRPr>
          </a:p>
        </p:txBody>
      </p:sp>
    </p:spTree>
    <p:extLst>
      <p:ext uri="{BB962C8B-B14F-4D97-AF65-F5344CB8AC3E}">
        <p14:creationId xmlns:p14="http://schemas.microsoft.com/office/powerpoint/2010/main" val="62561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etting Started With Webinar Technologies - eLearning Industry">
            <a:extLst>
              <a:ext uri="{FF2B5EF4-FFF2-40B4-BE49-F238E27FC236}">
                <a16:creationId xmlns:a16="http://schemas.microsoft.com/office/drawing/2014/main" xmlns="" id="{95B9BF1E-76E3-F64E-9500-05D82EBE97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7974" y="1033800"/>
            <a:ext cx="6634018" cy="372152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3"/>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4"/>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Webinars</a:t>
            </a:r>
          </a:p>
        </p:txBody>
      </p:sp>
      <p:grpSp>
        <p:nvGrpSpPr>
          <p:cNvPr id="8" name="Group 7">
            <a:extLst>
              <a:ext uri="{FF2B5EF4-FFF2-40B4-BE49-F238E27FC236}">
                <a16:creationId xmlns:a16="http://schemas.microsoft.com/office/drawing/2014/main" xmlns="" id="{2DD441C3-0C82-F047-93B0-D422467F9E3D}"/>
              </a:ext>
            </a:extLst>
          </p:cNvPr>
          <p:cNvGrpSpPr/>
          <p:nvPr/>
        </p:nvGrpSpPr>
        <p:grpSpPr>
          <a:xfrm>
            <a:off x="10000352" y="305084"/>
            <a:ext cx="1749825" cy="1749825"/>
            <a:chOff x="1487" y="2169205"/>
            <a:chExt cx="1749825" cy="1749825"/>
          </a:xfrm>
        </p:grpSpPr>
        <p:sp>
          <p:nvSpPr>
            <p:cNvPr id="10" name="Oval 9">
              <a:extLst>
                <a:ext uri="{FF2B5EF4-FFF2-40B4-BE49-F238E27FC236}">
                  <a16:creationId xmlns:a16="http://schemas.microsoft.com/office/drawing/2014/main" xmlns="" id="{6157D46B-9897-754B-AFE9-C0391D1040FC}"/>
                </a:ext>
              </a:extLst>
            </p:cNvPr>
            <p:cNvSpPr/>
            <p:nvPr/>
          </p:nvSpPr>
          <p:spPr>
            <a:xfrm>
              <a:off x="1487" y="2169205"/>
              <a:ext cx="1749825" cy="1749825"/>
            </a:xfrm>
            <a:prstGeom prst="ellipse">
              <a:avLst/>
            </a:prstGeom>
            <a:solidFill>
              <a:schemeClr val="accent3">
                <a:hueOff val="0"/>
                <a:satOff val="0"/>
                <a:lumOff val="0"/>
              </a:schemeClr>
            </a:solidFill>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sp>
        <p:sp>
          <p:nvSpPr>
            <p:cNvPr id="12" name="Oval 4">
              <a:extLst>
                <a:ext uri="{FF2B5EF4-FFF2-40B4-BE49-F238E27FC236}">
                  <a16:creationId xmlns:a16="http://schemas.microsoft.com/office/drawing/2014/main" xmlns="" id="{1F46AC53-A4ED-5A42-B9C5-A9976DEA37CB}"/>
                </a:ext>
              </a:extLst>
            </p:cNvPr>
            <p:cNvSpPr txBox="1"/>
            <p:nvPr/>
          </p:nvSpPr>
          <p:spPr>
            <a:xfrm>
              <a:off x="257743" y="2425461"/>
              <a:ext cx="1237313" cy="123731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6299" tIns="20320" rIns="96299"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Gill Sans Nova Light" panose="020B0302020104020203" pitchFamily="34" charset="0"/>
                </a:rPr>
                <a:t>Webinars</a:t>
              </a:r>
            </a:p>
          </p:txBody>
        </p:sp>
      </p:grpSp>
      <p:sp>
        <p:nvSpPr>
          <p:cNvPr id="15" name="TextBox 14">
            <a:extLst>
              <a:ext uri="{FF2B5EF4-FFF2-40B4-BE49-F238E27FC236}">
                <a16:creationId xmlns:a16="http://schemas.microsoft.com/office/drawing/2014/main" xmlns="" id="{1E7F32C7-AD60-3443-A082-FA6B39045827}"/>
              </a:ext>
            </a:extLst>
          </p:cNvPr>
          <p:cNvSpPr txBox="1"/>
          <p:nvPr/>
        </p:nvSpPr>
        <p:spPr>
          <a:xfrm>
            <a:off x="671220" y="1179996"/>
            <a:ext cx="3637544" cy="3416320"/>
          </a:xfrm>
          <a:prstGeom prst="rect">
            <a:avLst/>
          </a:prstGeom>
          <a:noFill/>
        </p:spPr>
        <p:txBody>
          <a:bodyPr wrap="square" rtlCol="0">
            <a:spAutoFit/>
          </a:bodyPr>
          <a:lstStyle/>
          <a:p>
            <a:endParaRPr lang="x-none" dirty="0">
              <a:latin typeface="Gill Sans Nova Light" panose="020B0302020104020203" pitchFamily="34" charset="0"/>
            </a:endParaRPr>
          </a:p>
          <a:p>
            <a:r>
              <a:rPr lang="x-none" b="1" dirty="0">
                <a:latin typeface="Gill Sans Nova Light" panose="020B0302020104020203" pitchFamily="34" charset="0"/>
              </a:rPr>
              <a:t>Principle: </a:t>
            </a:r>
          </a:p>
          <a:p>
            <a:r>
              <a:rPr lang="x-none">
                <a:latin typeface="Gill Sans Nova Light" panose="020B0302020104020203" pitchFamily="34" charset="0"/>
              </a:rPr>
              <a:t>Peer </a:t>
            </a:r>
            <a:r>
              <a:rPr lang="x-none" smtClean="0">
                <a:latin typeface="Gill Sans Nova Light" panose="020B0302020104020203" pitchFamily="34" charset="0"/>
              </a:rPr>
              <a:t>learning</a:t>
            </a:r>
            <a:r>
              <a:rPr lang="el-GR" dirty="0" smtClean="0">
                <a:latin typeface="Gill Sans Nova Light" panose="020B0302020104020203" pitchFamily="34" charset="0"/>
              </a:rPr>
              <a:t> - </a:t>
            </a:r>
            <a:r>
              <a:rPr lang="en-US" dirty="0">
                <a:latin typeface="Gill Sans Nova Light" panose="020B0302020104020203" pitchFamily="34" charset="0"/>
              </a:rPr>
              <a:t>Peer learning </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Σκοπός:</a:t>
            </a:r>
          </a:p>
          <a:p>
            <a:r>
              <a:rPr lang="el-GR" dirty="0" smtClean="0">
                <a:latin typeface="Gill Sans Nova Light" panose="020B0302020104020203" pitchFamily="34" charset="0"/>
              </a:rPr>
              <a:t>Λήψη πληροφοριών από </a:t>
            </a:r>
            <a:r>
              <a:rPr lang="el-GR" dirty="0">
                <a:latin typeface="Gill Sans Nova Light" panose="020B0302020104020203" pitchFamily="34" charset="0"/>
              </a:rPr>
              <a:t>επαγγελματίες για συγκεκριμένα θέματα κυκλικού τουρισμού</a:t>
            </a:r>
            <a:endParaRPr lang="x-none" dirty="0">
              <a:latin typeface="Gill Sans Nova Light" panose="020B0302020104020203" pitchFamily="34" charset="0"/>
            </a:endParaRPr>
          </a:p>
          <a:p>
            <a:endParaRPr lang="x-none" smtClean="0">
              <a:latin typeface="Gill Sans Nova Light" panose="020B0302020104020203" pitchFamily="34" charset="0"/>
            </a:endParaRPr>
          </a:p>
          <a:p>
            <a:r>
              <a:rPr lang="el-GR" b="1" dirty="0" smtClean="0">
                <a:latin typeface="Gill Sans Nova Light" panose="020B0302020104020203" pitchFamily="34" charset="0"/>
              </a:rPr>
              <a:t>ΠΟΥ</a:t>
            </a:r>
            <a:r>
              <a:rPr lang="x-none" b="1" smtClean="0">
                <a:latin typeface="Gill Sans Nova Light" panose="020B0302020104020203" pitchFamily="34" charset="0"/>
              </a:rPr>
              <a:t>:</a:t>
            </a:r>
          </a:p>
          <a:p>
            <a:r>
              <a:rPr lang="x-none" smtClean="0">
                <a:latin typeface="Gill Sans Nova Light" panose="020B0302020104020203" pitchFamily="34" charset="0"/>
                <a:hlinkClick r:id="rId5"/>
              </a:rPr>
              <a:t>www.circulartourism.eu</a:t>
            </a:r>
            <a:endParaRPr lang="x-none" dirty="0">
              <a:latin typeface="Gill Sans Nova Light" panose="020B0302020104020203" pitchFamily="34" charset="0"/>
            </a:endParaRPr>
          </a:p>
          <a:p>
            <a:endParaRPr lang="x-none" dirty="0">
              <a:latin typeface="Gill Sans Nova Light" panose="020B0302020104020203" pitchFamily="34" charset="0"/>
            </a:endParaRPr>
          </a:p>
        </p:txBody>
      </p:sp>
    </p:spTree>
    <p:extLst>
      <p:ext uri="{BB962C8B-B14F-4D97-AF65-F5344CB8AC3E}">
        <p14:creationId xmlns:p14="http://schemas.microsoft.com/office/powerpoint/2010/main" val="705681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2052" name="Picture 4">
            <a:extLst>
              <a:ext uri="{FF2B5EF4-FFF2-40B4-BE49-F238E27FC236}">
                <a16:creationId xmlns:a16="http://schemas.microsoft.com/office/drawing/2014/main" xmlns="" id="{EC4C2804-21E4-9F49-8C57-2FA055CCE1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66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xmlns="" id="{2632EF1E-BE28-C04B-8469-0F78CD8627C8}"/>
              </a:ext>
            </a:extLst>
          </p:cNvPr>
          <p:cNvSpPr>
            <a:spLocks noChangeArrowheads="1"/>
          </p:cNvSpPr>
          <p:nvPr/>
        </p:nvSpPr>
        <p:spPr bwMode="auto">
          <a:xfrm>
            <a:off x="0" y="-682677"/>
            <a:ext cx="1946394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endParaRPr lang="x-none" sz="2400"/>
          </a:p>
        </p:txBody>
      </p:sp>
      <p:sp>
        <p:nvSpPr>
          <p:cNvPr id="70" name="Google Shape;70;p16"/>
          <p:cNvSpPr/>
          <p:nvPr/>
        </p:nvSpPr>
        <p:spPr>
          <a:xfrm>
            <a:off x="0" y="2840734"/>
            <a:ext cx="12192267" cy="4019367"/>
          </a:xfrm>
          <a:custGeom>
            <a:avLst/>
            <a:gdLst/>
            <a:ahLst/>
            <a:cxnLst/>
            <a:rect l="l" t="t" r="r" b="b"/>
            <a:pathLst>
              <a:path w="365768" h="120581" extrusionOk="0">
                <a:moveTo>
                  <a:pt x="0" y="0"/>
                </a:moveTo>
                <a:lnTo>
                  <a:pt x="365768" y="95716"/>
                </a:lnTo>
                <a:lnTo>
                  <a:pt x="365766" y="120520"/>
                </a:lnTo>
                <a:lnTo>
                  <a:pt x="8" y="120581"/>
                </a:lnTo>
                <a:close/>
              </a:path>
            </a:pathLst>
          </a:custGeom>
          <a:solidFill>
            <a:schemeClr val="accent3">
              <a:alpha val="92180"/>
            </a:schemeClr>
          </a:solidFill>
          <a:ln>
            <a:noFill/>
          </a:ln>
        </p:spPr>
        <p:txBody>
          <a:bodyPr/>
          <a:lstStyle/>
          <a:p>
            <a:endParaRPr lang="x-none" sz="2400" dirty="0"/>
          </a:p>
        </p:txBody>
      </p:sp>
      <p:sp>
        <p:nvSpPr>
          <p:cNvPr id="71" name="Google Shape;71;p16"/>
          <p:cNvSpPr txBox="1"/>
          <p:nvPr/>
        </p:nvSpPr>
        <p:spPr>
          <a:xfrm>
            <a:off x="296740" y="5187475"/>
            <a:ext cx="6275600" cy="1216800"/>
          </a:xfrm>
          <a:prstGeom prst="rect">
            <a:avLst/>
          </a:prstGeom>
          <a:noFill/>
          <a:ln>
            <a:noFill/>
          </a:ln>
        </p:spPr>
        <p:txBody>
          <a:bodyPr spcFirstLastPara="1" wrap="square" lIns="121900" tIns="121900" rIns="121900" bIns="121900" anchor="b" anchorCtr="0">
            <a:noAutofit/>
          </a:bodyPr>
          <a:lstStyle/>
          <a:p>
            <a:r>
              <a:rPr lang="en-US" sz="4800" dirty="0" smtClean="0">
                <a:solidFill>
                  <a:schemeClr val="bg1"/>
                </a:solidFill>
                <a:latin typeface="Gill Sans Nova" panose="020B0602020104020203" pitchFamily="34" charset="0"/>
              </a:rPr>
              <a:t>Introduction </a:t>
            </a:r>
            <a:r>
              <a:rPr lang="en-US" sz="4800" dirty="0">
                <a:solidFill>
                  <a:schemeClr val="bg1"/>
                </a:solidFill>
                <a:latin typeface="Gill Sans Nova" panose="020B0602020104020203" pitchFamily="34" charset="0"/>
              </a:rPr>
              <a:t>to CEnTOUR</a:t>
            </a:r>
            <a:endParaRPr lang="x-none" sz="4800" dirty="0">
              <a:solidFill>
                <a:schemeClr val="bg1"/>
              </a:solidFill>
              <a:latin typeface="Gill Sans Nova" panose="020B0602020104020203" pitchFamily="34" charset="0"/>
            </a:endParaRPr>
          </a:p>
        </p:txBody>
      </p:sp>
      <p:sp>
        <p:nvSpPr>
          <p:cNvPr id="73" name="Google Shape;73;p16"/>
          <p:cNvSpPr/>
          <p:nvPr/>
        </p:nvSpPr>
        <p:spPr>
          <a:xfrm>
            <a:off x="5521533" y="3808201"/>
            <a:ext cx="6670467" cy="3049860"/>
          </a:xfrm>
          <a:custGeom>
            <a:avLst/>
            <a:gdLst/>
            <a:ahLst/>
            <a:cxnLst/>
            <a:rect l="l" t="t" r="r" b="b"/>
            <a:pathLst>
              <a:path w="177296" h="81063" extrusionOk="0">
                <a:moveTo>
                  <a:pt x="0" y="81063"/>
                </a:moveTo>
                <a:lnTo>
                  <a:pt x="177296" y="81063"/>
                </a:lnTo>
                <a:lnTo>
                  <a:pt x="177296" y="0"/>
                </a:lnTo>
                <a:close/>
              </a:path>
            </a:pathLst>
          </a:custGeom>
          <a:solidFill>
            <a:srgbClr val="99CC33">
              <a:alpha val="89330"/>
            </a:srgbClr>
          </a:solidFill>
          <a:ln>
            <a:noFill/>
          </a:ln>
        </p:spPr>
      </p:sp>
    </p:spTree>
    <p:extLst>
      <p:ext uri="{BB962C8B-B14F-4D97-AF65-F5344CB8AC3E}">
        <p14:creationId xmlns:p14="http://schemas.microsoft.com/office/powerpoint/2010/main" val="3732801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xmlns="" id="{5831E933-1294-6347-B0EA-577B6919A6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8563" y="1208211"/>
            <a:ext cx="5140048" cy="342046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3"/>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4"/>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Conferences</a:t>
            </a:r>
          </a:p>
        </p:txBody>
      </p:sp>
      <p:grpSp>
        <p:nvGrpSpPr>
          <p:cNvPr id="8" name="Group 7">
            <a:extLst>
              <a:ext uri="{FF2B5EF4-FFF2-40B4-BE49-F238E27FC236}">
                <a16:creationId xmlns:a16="http://schemas.microsoft.com/office/drawing/2014/main" xmlns="" id="{FC5FA62A-332D-6043-A578-ECAC84DBB1A9}"/>
              </a:ext>
            </a:extLst>
          </p:cNvPr>
          <p:cNvGrpSpPr/>
          <p:nvPr/>
        </p:nvGrpSpPr>
        <p:grpSpPr>
          <a:xfrm>
            <a:off x="10000352" y="305084"/>
            <a:ext cx="1749825" cy="1749825"/>
            <a:chOff x="1487" y="2169205"/>
            <a:chExt cx="1749825" cy="1749825"/>
          </a:xfrm>
        </p:grpSpPr>
        <p:sp>
          <p:nvSpPr>
            <p:cNvPr id="10" name="Oval 9">
              <a:extLst>
                <a:ext uri="{FF2B5EF4-FFF2-40B4-BE49-F238E27FC236}">
                  <a16:creationId xmlns:a16="http://schemas.microsoft.com/office/drawing/2014/main" xmlns="" id="{8FE5A090-CD1D-2448-A4C8-70DB2EAF4D90}"/>
                </a:ext>
              </a:extLst>
            </p:cNvPr>
            <p:cNvSpPr/>
            <p:nvPr/>
          </p:nvSpPr>
          <p:spPr>
            <a:xfrm>
              <a:off x="1487" y="2169205"/>
              <a:ext cx="1749825" cy="1749825"/>
            </a:xfrm>
            <a:prstGeom prst="ellipse">
              <a:avLst/>
            </a:prstGeom>
            <a:solidFill>
              <a:schemeClr val="accent3">
                <a:hueOff val="0"/>
                <a:satOff val="0"/>
                <a:lumOff val="0"/>
              </a:schemeClr>
            </a:solidFill>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sp>
        <p:sp>
          <p:nvSpPr>
            <p:cNvPr id="12" name="Oval 4">
              <a:extLst>
                <a:ext uri="{FF2B5EF4-FFF2-40B4-BE49-F238E27FC236}">
                  <a16:creationId xmlns:a16="http://schemas.microsoft.com/office/drawing/2014/main" xmlns="" id="{B8602BCF-3638-494F-98BB-AF31888FFFB8}"/>
                </a:ext>
              </a:extLst>
            </p:cNvPr>
            <p:cNvSpPr txBox="1"/>
            <p:nvPr/>
          </p:nvSpPr>
          <p:spPr>
            <a:xfrm>
              <a:off x="257743" y="2425461"/>
              <a:ext cx="1237313" cy="123731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6299" tIns="20320" rIns="96299"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Gill Sans Nova Light" panose="020B0302020104020203" pitchFamily="34" charset="0"/>
                </a:rPr>
                <a:t>Conferences</a:t>
              </a:r>
            </a:p>
          </p:txBody>
        </p:sp>
      </p:grpSp>
      <p:sp>
        <p:nvSpPr>
          <p:cNvPr id="15" name="TextBox 14">
            <a:extLst>
              <a:ext uri="{FF2B5EF4-FFF2-40B4-BE49-F238E27FC236}">
                <a16:creationId xmlns:a16="http://schemas.microsoft.com/office/drawing/2014/main" xmlns="" id="{54207777-DF2A-3E4D-9ECA-FEFA6240876E}"/>
              </a:ext>
            </a:extLst>
          </p:cNvPr>
          <p:cNvSpPr txBox="1"/>
          <p:nvPr/>
        </p:nvSpPr>
        <p:spPr>
          <a:xfrm>
            <a:off x="671220" y="1179996"/>
            <a:ext cx="3637544" cy="3693319"/>
          </a:xfrm>
          <a:prstGeom prst="rect">
            <a:avLst/>
          </a:prstGeom>
          <a:noFill/>
        </p:spPr>
        <p:txBody>
          <a:bodyPr wrap="square" rtlCol="0">
            <a:spAutoFit/>
          </a:bodyPr>
          <a:lstStyle/>
          <a:p>
            <a:endParaRPr lang="x-none" dirty="0">
              <a:latin typeface="Gill Sans Nova Light" panose="020B0302020104020203" pitchFamily="34" charset="0"/>
            </a:endParaRPr>
          </a:p>
          <a:p>
            <a:r>
              <a:rPr lang="x-none" b="1" dirty="0">
                <a:latin typeface="Gill Sans Nova Light" panose="020B0302020104020203" pitchFamily="34" charset="0"/>
              </a:rPr>
              <a:t>Principle: </a:t>
            </a:r>
          </a:p>
          <a:p>
            <a:r>
              <a:rPr lang="x-none">
                <a:latin typeface="Gill Sans Nova Light" panose="020B0302020104020203" pitchFamily="34" charset="0"/>
              </a:rPr>
              <a:t>Expert </a:t>
            </a:r>
            <a:r>
              <a:rPr lang="x-none" smtClean="0">
                <a:latin typeface="Gill Sans Nova Light" panose="020B0302020104020203" pitchFamily="34" charset="0"/>
              </a:rPr>
              <a:t>learning</a:t>
            </a:r>
            <a:r>
              <a:rPr lang="el-GR" dirty="0" smtClean="0">
                <a:latin typeface="Gill Sans Nova Light" panose="020B0302020104020203" pitchFamily="34" charset="0"/>
              </a:rPr>
              <a:t> </a:t>
            </a:r>
            <a:r>
              <a:rPr lang="el-GR" dirty="0">
                <a:latin typeface="Gill Sans Nova Light" panose="020B0302020104020203" pitchFamily="34" charset="0"/>
              </a:rPr>
              <a:t>- Εξειδικευμένη μάθηση</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Σκοπός:</a:t>
            </a:r>
          </a:p>
          <a:p>
            <a:r>
              <a:rPr lang="el-GR" dirty="0" smtClean="0">
                <a:latin typeface="Gill Sans Nova Light" panose="020B0302020104020203" pitchFamily="34" charset="0"/>
              </a:rPr>
              <a:t>Λήψη πληροφοριών από </a:t>
            </a:r>
            <a:r>
              <a:rPr lang="el-GR" dirty="0">
                <a:latin typeface="Gill Sans Nova Light" panose="020B0302020104020203" pitchFamily="34" charset="0"/>
              </a:rPr>
              <a:t>ειδικούς για συγκεκριμένα θέματα κυκλικού τουρισμού</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ΠΟΥ</a:t>
            </a:r>
            <a:r>
              <a:rPr lang="x-none" b="1" smtClean="0">
                <a:latin typeface="Gill Sans Nova Light" panose="020B0302020104020203" pitchFamily="34" charset="0"/>
              </a:rPr>
              <a:t>:</a:t>
            </a:r>
            <a:endParaRPr lang="x-none" b="1" dirty="0">
              <a:latin typeface="Gill Sans Nova Light" panose="020B0302020104020203" pitchFamily="34" charset="0"/>
            </a:endParaRPr>
          </a:p>
          <a:p>
            <a:r>
              <a:rPr lang="x-none" dirty="0">
                <a:latin typeface="Gill Sans Nova Light" panose="020B0302020104020203" pitchFamily="34" charset="0"/>
                <a:hlinkClick r:id="rId5"/>
              </a:rPr>
              <a:t>www.circulartourism.eu</a:t>
            </a:r>
            <a:endParaRPr lang="x-none" dirty="0">
              <a:latin typeface="Gill Sans Nova Light" panose="020B0302020104020203" pitchFamily="34" charset="0"/>
            </a:endParaRPr>
          </a:p>
          <a:p>
            <a:endParaRPr lang="x-none" dirty="0">
              <a:latin typeface="Gill Sans Nova Light" panose="020B0302020104020203" pitchFamily="34" charset="0"/>
            </a:endParaRPr>
          </a:p>
        </p:txBody>
      </p:sp>
    </p:spTree>
    <p:extLst>
      <p:ext uri="{BB962C8B-B14F-4D97-AF65-F5344CB8AC3E}">
        <p14:creationId xmlns:p14="http://schemas.microsoft.com/office/powerpoint/2010/main" val="1959909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Study tours</a:t>
            </a:r>
          </a:p>
        </p:txBody>
      </p:sp>
      <p:pic>
        <p:nvPicPr>
          <p:cNvPr id="1026" name="Picture 2" descr="Τι κάνει το Άμστερνταμ μοναδικό"/>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1278" y="909298"/>
            <a:ext cx="5886000" cy="392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6" name="TextBox 15">
            <a:extLst>
              <a:ext uri="{FF2B5EF4-FFF2-40B4-BE49-F238E27FC236}">
                <a16:creationId xmlns:a16="http://schemas.microsoft.com/office/drawing/2014/main" xmlns="" id="{A85A8904-D4C1-434B-AB19-D56106818834}"/>
              </a:ext>
            </a:extLst>
          </p:cNvPr>
          <p:cNvSpPr txBox="1"/>
          <p:nvPr/>
        </p:nvSpPr>
        <p:spPr>
          <a:xfrm>
            <a:off x="671220" y="1179996"/>
            <a:ext cx="3637544" cy="3416320"/>
          </a:xfrm>
          <a:prstGeom prst="rect">
            <a:avLst/>
          </a:prstGeom>
          <a:noFill/>
        </p:spPr>
        <p:txBody>
          <a:bodyPr wrap="square" rtlCol="0">
            <a:spAutoFit/>
          </a:bodyPr>
          <a:lstStyle/>
          <a:p>
            <a:endParaRPr lang="x-none" dirty="0">
              <a:latin typeface="Gill Sans Nova Light" panose="020B0302020104020203" pitchFamily="34" charset="0"/>
            </a:endParaRPr>
          </a:p>
          <a:p>
            <a:r>
              <a:rPr lang="x-none" b="1" dirty="0">
                <a:latin typeface="Gill Sans Nova Light" panose="020B0302020104020203" pitchFamily="34" charset="0"/>
              </a:rPr>
              <a:t>Principle: </a:t>
            </a:r>
          </a:p>
          <a:p>
            <a:r>
              <a:rPr lang="x-none">
                <a:latin typeface="Gill Sans Nova Light" panose="020B0302020104020203" pitchFamily="34" charset="0"/>
              </a:rPr>
              <a:t>Active </a:t>
            </a:r>
            <a:r>
              <a:rPr lang="x-none" smtClean="0">
                <a:latin typeface="Gill Sans Nova Light" panose="020B0302020104020203" pitchFamily="34" charset="0"/>
              </a:rPr>
              <a:t>learning</a:t>
            </a:r>
            <a:r>
              <a:rPr lang="el-GR" dirty="0" smtClean="0">
                <a:latin typeface="Gill Sans Nova Light" panose="020B0302020104020203" pitchFamily="34" charset="0"/>
              </a:rPr>
              <a:t> </a:t>
            </a:r>
            <a:r>
              <a:rPr lang="el-GR" dirty="0">
                <a:latin typeface="Gill Sans Nova Light" panose="020B0302020104020203" pitchFamily="34" charset="0"/>
              </a:rPr>
              <a:t>- </a:t>
            </a:r>
            <a:r>
              <a:rPr lang="el-GR" dirty="0" err="1">
                <a:latin typeface="Gill Sans Nova Light" panose="020B0302020104020203" pitchFamily="34" charset="0"/>
              </a:rPr>
              <a:t>Διαδραστική</a:t>
            </a:r>
            <a:r>
              <a:rPr lang="el-GR" dirty="0">
                <a:latin typeface="Gill Sans Nova Light" panose="020B0302020104020203" pitchFamily="34" charset="0"/>
              </a:rPr>
              <a:t> μάθηση</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Σκοπός:</a:t>
            </a:r>
          </a:p>
          <a:p>
            <a:endParaRPr lang="el-GR" b="1" dirty="0" smtClean="0">
              <a:latin typeface="Gill Sans Nova Light" panose="020B0302020104020203" pitchFamily="34" charset="0"/>
            </a:endParaRPr>
          </a:p>
          <a:p>
            <a:r>
              <a:rPr lang="el-GR" dirty="0" smtClean="0">
                <a:latin typeface="Gill Sans Nova Light" panose="020B0302020104020203" pitchFamily="34" charset="0"/>
              </a:rPr>
              <a:t>Βέλτιστες </a:t>
            </a:r>
            <a:r>
              <a:rPr lang="el-GR" dirty="0">
                <a:latin typeface="Gill Sans Nova Light" panose="020B0302020104020203" pitchFamily="34" charset="0"/>
              </a:rPr>
              <a:t>πρακτικές σε πραγματικές καταστάσεις</a:t>
            </a:r>
            <a:endParaRPr lang="x-none" dirty="0">
              <a:latin typeface="Gill Sans Nova Light" panose="020B0302020104020203" pitchFamily="34" charset="0"/>
            </a:endParaRPr>
          </a:p>
          <a:p>
            <a:endParaRPr lang="x-none" dirty="0">
              <a:latin typeface="Gill Sans Nova Light" panose="020B0302020104020203" pitchFamily="34" charset="0"/>
            </a:endParaRPr>
          </a:p>
          <a:p>
            <a:r>
              <a:rPr lang="el-GR" b="1" dirty="0" smtClean="0">
                <a:latin typeface="Gill Sans Nova Light" panose="020B0302020104020203" pitchFamily="34" charset="0"/>
              </a:rPr>
              <a:t>ΠΟΥ</a:t>
            </a:r>
            <a:r>
              <a:rPr lang="x-none" b="1" smtClean="0">
                <a:latin typeface="Gill Sans Nova Light" panose="020B0302020104020203" pitchFamily="34" charset="0"/>
              </a:rPr>
              <a:t>:</a:t>
            </a:r>
            <a:endParaRPr lang="x-none" b="1" dirty="0">
              <a:latin typeface="Gill Sans Nova Light" panose="020B0302020104020203" pitchFamily="34" charset="0"/>
            </a:endParaRPr>
          </a:p>
          <a:p>
            <a:r>
              <a:rPr lang="x-none" dirty="0">
                <a:latin typeface="Gill Sans Nova Light" panose="020B0302020104020203" pitchFamily="34" charset="0"/>
                <a:hlinkClick r:id="rId5"/>
              </a:rPr>
              <a:t>www.circulartourism.eu</a:t>
            </a:r>
            <a:endParaRPr lang="x-none" dirty="0">
              <a:latin typeface="Gill Sans Nova Light" panose="020B0302020104020203" pitchFamily="34" charset="0"/>
            </a:endParaRPr>
          </a:p>
          <a:p>
            <a:endParaRPr lang="x-none" dirty="0">
              <a:latin typeface="Gill Sans Nova Light" panose="020B0302020104020203" pitchFamily="34" charset="0"/>
            </a:endParaRPr>
          </a:p>
        </p:txBody>
      </p:sp>
      <p:grpSp>
        <p:nvGrpSpPr>
          <p:cNvPr id="10" name="Group 9">
            <a:extLst>
              <a:ext uri="{FF2B5EF4-FFF2-40B4-BE49-F238E27FC236}">
                <a16:creationId xmlns:a16="http://schemas.microsoft.com/office/drawing/2014/main" xmlns="" id="{8004C2B2-09F0-6548-8F22-5470D195167A}"/>
              </a:ext>
            </a:extLst>
          </p:cNvPr>
          <p:cNvGrpSpPr/>
          <p:nvPr/>
        </p:nvGrpSpPr>
        <p:grpSpPr>
          <a:xfrm>
            <a:off x="9807063" y="305084"/>
            <a:ext cx="1749825" cy="1749825"/>
            <a:chOff x="1487" y="2169205"/>
            <a:chExt cx="1749825" cy="1749825"/>
          </a:xfrm>
        </p:grpSpPr>
        <p:sp>
          <p:nvSpPr>
            <p:cNvPr id="12" name="Oval 11">
              <a:extLst>
                <a:ext uri="{FF2B5EF4-FFF2-40B4-BE49-F238E27FC236}">
                  <a16:creationId xmlns:a16="http://schemas.microsoft.com/office/drawing/2014/main" xmlns="" id="{A3DDC319-E7F7-1F4C-B1AA-4E4C72537874}"/>
                </a:ext>
              </a:extLst>
            </p:cNvPr>
            <p:cNvSpPr/>
            <p:nvPr/>
          </p:nvSpPr>
          <p:spPr>
            <a:xfrm>
              <a:off x="1487" y="2169205"/>
              <a:ext cx="1749825" cy="1749825"/>
            </a:xfrm>
            <a:prstGeom prst="ellipse">
              <a:avLst/>
            </a:prstGeom>
            <a:solidFill>
              <a:schemeClr val="accent3">
                <a:hueOff val="0"/>
                <a:satOff val="0"/>
                <a:lumOff val="0"/>
              </a:schemeClr>
            </a:solidFill>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sp>
        <p:sp>
          <p:nvSpPr>
            <p:cNvPr id="15" name="Oval 4">
              <a:extLst>
                <a:ext uri="{FF2B5EF4-FFF2-40B4-BE49-F238E27FC236}">
                  <a16:creationId xmlns:a16="http://schemas.microsoft.com/office/drawing/2014/main" xmlns="" id="{5E7D9541-2B8E-BB49-9B64-6A544E4512B5}"/>
                </a:ext>
              </a:extLst>
            </p:cNvPr>
            <p:cNvSpPr txBox="1"/>
            <p:nvPr/>
          </p:nvSpPr>
          <p:spPr>
            <a:xfrm>
              <a:off x="257743" y="2425461"/>
              <a:ext cx="1237313" cy="123731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6299" tIns="20320" rIns="96299" bIns="20320" numCol="1" spcCol="1270" anchor="ctr" anchorCtr="0">
              <a:noAutofit/>
            </a:bodyPr>
            <a:lstStyle/>
            <a:p>
              <a:pPr marL="0" lvl="0" indent="0" algn="ctr" defTabSz="711200">
                <a:lnSpc>
                  <a:spcPct val="90000"/>
                </a:lnSpc>
                <a:spcBef>
                  <a:spcPct val="0"/>
                </a:spcBef>
                <a:spcAft>
                  <a:spcPct val="35000"/>
                </a:spcAft>
                <a:buNone/>
              </a:pPr>
              <a:r>
                <a:rPr lang="en-GB" sz="1600" kern="1200" dirty="0">
                  <a:latin typeface="Gill Sans Nova Light" panose="020B0302020104020203" pitchFamily="34" charset="0"/>
                </a:rPr>
                <a:t>Study tours</a:t>
              </a:r>
            </a:p>
          </p:txBody>
        </p:sp>
      </p:grpSp>
    </p:spTree>
    <p:extLst>
      <p:ext uri="{BB962C8B-B14F-4D97-AF65-F5344CB8AC3E}">
        <p14:creationId xmlns:p14="http://schemas.microsoft.com/office/powerpoint/2010/main" val="64523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EXERCICE: SWOT ANALYSIS</a:t>
            </a:r>
          </a:p>
        </p:txBody>
      </p:sp>
      <p:pic>
        <p:nvPicPr>
          <p:cNvPr id="10" name="Picture 9">
            <a:extLst>
              <a:ext uri="{FF2B5EF4-FFF2-40B4-BE49-F238E27FC236}">
                <a16:creationId xmlns:a16="http://schemas.microsoft.com/office/drawing/2014/main" xmlns="" id="{4A23DA69-EC4B-3648-B77F-79E0B473A415}"/>
              </a:ext>
            </a:extLst>
          </p:cNvPr>
          <p:cNvPicPr>
            <a:picLocks noChangeAspect="1"/>
          </p:cNvPicPr>
          <p:nvPr/>
        </p:nvPicPr>
        <p:blipFill>
          <a:blip r:embed="rId4"/>
          <a:stretch>
            <a:fillRect/>
          </a:stretch>
        </p:blipFill>
        <p:spPr>
          <a:xfrm>
            <a:off x="671220" y="926038"/>
            <a:ext cx="8155345" cy="5005923"/>
          </a:xfrm>
          <a:prstGeom prst="rect">
            <a:avLst/>
          </a:prstGeom>
        </p:spPr>
      </p:pic>
    </p:spTree>
    <p:extLst>
      <p:ext uri="{BB962C8B-B14F-4D97-AF65-F5344CB8AC3E}">
        <p14:creationId xmlns:p14="http://schemas.microsoft.com/office/powerpoint/2010/main" val="3753346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EXERCICE: PEST analysis</a:t>
            </a:r>
          </a:p>
        </p:txBody>
      </p:sp>
      <p:sp>
        <p:nvSpPr>
          <p:cNvPr id="2" name="Rectangle 1">
            <a:extLst>
              <a:ext uri="{FF2B5EF4-FFF2-40B4-BE49-F238E27FC236}">
                <a16:creationId xmlns:a16="http://schemas.microsoft.com/office/drawing/2014/main" xmlns="" id="{8CC78A3A-358D-014F-B85F-317F7BBA8AE8}"/>
              </a:ext>
            </a:extLst>
          </p:cNvPr>
          <p:cNvSpPr/>
          <p:nvPr/>
        </p:nvSpPr>
        <p:spPr>
          <a:xfrm>
            <a:off x="671219" y="1249510"/>
            <a:ext cx="9207071" cy="3970318"/>
          </a:xfrm>
          <a:prstGeom prst="rect">
            <a:avLst/>
          </a:prstGeom>
        </p:spPr>
        <p:txBody>
          <a:bodyPr wrap="square">
            <a:spAutoFit/>
          </a:bodyPr>
          <a:lstStyle/>
          <a:p>
            <a:pPr marL="152396" indent="0" fontAlgn="base">
              <a:buNone/>
            </a:pPr>
            <a:r>
              <a:rPr lang="en-GB" b="1" dirty="0">
                <a:latin typeface="Gill Sans Nova Light" panose="020B0302020104020203" pitchFamily="34" charset="0"/>
              </a:rPr>
              <a:t>PEST Analysis </a:t>
            </a:r>
            <a:r>
              <a:rPr lang="el-GR" dirty="0" smtClean="0">
                <a:latin typeface="Gill Sans Nova Light" panose="020B0302020104020203" pitchFamily="34" charset="0"/>
              </a:rPr>
              <a:t>η οποία είναι </a:t>
            </a:r>
            <a:r>
              <a:rPr lang="el-GR" dirty="0">
                <a:latin typeface="Gill Sans Nova Light" panose="020B0302020104020203" pitchFamily="34" charset="0"/>
              </a:rPr>
              <a:t>ένα απλό και ευρέως χρησιμοποιούμενο εργαλείο που σας βοηθά να αναλύσετε τις </a:t>
            </a:r>
            <a:r>
              <a:rPr lang="el-GR" b="1" dirty="0">
                <a:latin typeface="Gill Sans Nova Light" panose="020B0302020104020203" pitchFamily="34" charset="0"/>
              </a:rPr>
              <a:t>Πολιτικές, Οικονομικές, </a:t>
            </a:r>
            <a:r>
              <a:rPr lang="el-GR" b="1" dirty="0" err="1">
                <a:latin typeface="Gill Sans Nova Light" panose="020B0302020104020203" pitchFamily="34" charset="0"/>
              </a:rPr>
              <a:t>Κοινωνικοπολιτιστικές</a:t>
            </a:r>
            <a:r>
              <a:rPr lang="el-GR" b="1" dirty="0">
                <a:latin typeface="Gill Sans Nova Light" panose="020B0302020104020203" pitchFamily="34" charset="0"/>
              </a:rPr>
              <a:t> και Τεχνολογικές α</a:t>
            </a:r>
            <a:r>
              <a:rPr lang="el-GR" dirty="0">
                <a:latin typeface="Gill Sans Nova Light" panose="020B0302020104020203" pitchFamily="34" charset="0"/>
              </a:rPr>
              <a:t>λλαγές στο επιχειρηματικό σας περιβάλλον. Αυτό σας βοηθά να κατανοήσετε τις δυνάμεις της «μεγάλης εικόνας» της αλλαγής στις οποίες εκτίθεστε και, από αυτό, να επωφεληθείτε από τις ευκαιρίες που παρουσιάζουν.</a:t>
            </a:r>
            <a:r>
              <a:rPr lang="el-GR" dirty="0" smtClean="0">
                <a:latin typeface="Gill Sans Nova Light" panose="020B0302020104020203" pitchFamily="34" charset="0"/>
              </a:rPr>
              <a:t> </a:t>
            </a:r>
            <a:r>
              <a:rPr lang="en-GB" dirty="0" smtClean="0">
                <a:latin typeface="Gill Sans Nova Light" panose="020B0302020104020203" pitchFamily="34" charset="0"/>
              </a:rPr>
              <a:t>.</a:t>
            </a:r>
            <a:endParaRPr lang="en-GB" dirty="0">
              <a:latin typeface="Gill Sans Nova Light" panose="020B0302020104020203" pitchFamily="34" charset="0"/>
            </a:endParaRPr>
          </a:p>
          <a:p>
            <a:pPr marL="152396" indent="0" fontAlgn="base">
              <a:buNone/>
            </a:pPr>
            <a:endParaRPr lang="en-GB" dirty="0">
              <a:latin typeface="Gill Sans Nova Light" panose="020B0302020104020203" pitchFamily="34" charset="0"/>
            </a:endParaRPr>
          </a:p>
          <a:p>
            <a:pPr marL="152396" indent="0" fontAlgn="base">
              <a:buNone/>
            </a:pPr>
            <a:r>
              <a:rPr lang="en-GB" b="1" dirty="0">
                <a:latin typeface="Gill Sans Nova Light" panose="020B0302020104020203" pitchFamily="34" charset="0"/>
              </a:rPr>
              <a:t>PEST Analysis </a:t>
            </a:r>
            <a:r>
              <a:rPr lang="el-GR" dirty="0" smtClean="0">
                <a:latin typeface="Gill Sans Nova Light" panose="020B0302020104020203" pitchFamily="34" charset="0"/>
              </a:rPr>
              <a:t>είναι χρήσιμη για πολλούς λόγους</a:t>
            </a:r>
            <a:r>
              <a:rPr lang="en-GB" dirty="0" smtClean="0">
                <a:latin typeface="Gill Sans Nova Light" panose="020B0302020104020203" pitchFamily="34" charset="0"/>
              </a:rPr>
              <a:t>:</a:t>
            </a:r>
            <a:endParaRPr lang="x-none">
              <a:latin typeface="Gill Sans Nova Light" panose="020B0302020104020203" pitchFamily="34" charset="0"/>
            </a:endParaRPr>
          </a:p>
          <a:p>
            <a:pPr marL="285750" lvl="0" indent="-285750" fontAlgn="base">
              <a:buFont typeface="Courier New" panose="02070309020205020404" pitchFamily="49" charset="0"/>
              <a:buChar char="o"/>
            </a:pPr>
            <a:r>
              <a:rPr lang="el-GR" dirty="0" smtClean="0">
                <a:latin typeface="Gill Sans Nova Light" panose="020B0302020104020203" pitchFamily="34" charset="0"/>
              </a:rPr>
              <a:t>Βοηθά στον εντοπισμό επιχειρηματικών ευκαιριών </a:t>
            </a:r>
            <a:r>
              <a:rPr lang="el-GR" dirty="0">
                <a:latin typeface="Gill Sans Nova Light" panose="020B0302020104020203" pitchFamily="34" charset="0"/>
              </a:rPr>
              <a:t>και </a:t>
            </a:r>
            <a:r>
              <a:rPr lang="el-GR" dirty="0" smtClean="0">
                <a:latin typeface="Gill Sans Nova Light" panose="020B0302020104020203" pitchFamily="34" charset="0"/>
              </a:rPr>
              <a:t>προειδοποιεί </a:t>
            </a:r>
            <a:r>
              <a:rPr lang="el-GR" dirty="0">
                <a:latin typeface="Gill Sans Nova Light" panose="020B0302020104020203" pitchFamily="34" charset="0"/>
              </a:rPr>
              <a:t>για σημαντικές απειλές</a:t>
            </a:r>
            <a:r>
              <a:rPr lang="el-GR" dirty="0" smtClean="0">
                <a:latin typeface="Gill Sans Nova Light" panose="020B0302020104020203" pitchFamily="34" charset="0"/>
              </a:rPr>
              <a:t>.</a:t>
            </a:r>
          </a:p>
          <a:p>
            <a:pPr marL="285750" lvl="0" indent="-285750" fontAlgn="base">
              <a:buFont typeface="Courier New" panose="02070309020205020404" pitchFamily="49" charset="0"/>
              <a:buChar char="o"/>
            </a:pPr>
            <a:r>
              <a:rPr lang="el-GR" dirty="0">
                <a:latin typeface="Gill Sans Nova Light" panose="020B0302020104020203" pitchFamily="34" charset="0"/>
              </a:rPr>
              <a:t>Αποκαλύπτει την κατεύθυνση της αλλαγής στο επιχειρηματικό σας περιβάλλον. Αυτό </a:t>
            </a:r>
            <a:r>
              <a:rPr lang="el-GR" dirty="0" smtClean="0">
                <a:latin typeface="Gill Sans Nova Light" panose="020B0302020104020203" pitchFamily="34" charset="0"/>
              </a:rPr>
              <a:t>βοηθά στο να  </a:t>
            </a:r>
            <a:r>
              <a:rPr lang="el-GR" dirty="0">
                <a:latin typeface="Gill Sans Nova Light" panose="020B0302020104020203" pitchFamily="34" charset="0"/>
              </a:rPr>
              <a:t>διαμορφώσετε αυτό που κάνετε, ώστε να εργάζεστε με την αλλαγή και όχι ενάντια σε αυτήν</a:t>
            </a:r>
            <a:r>
              <a:rPr lang="el-GR" dirty="0" smtClean="0">
                <a:latin typeface="Gill Sans Nova Light" panose="020B0302020104020203" pitchFamily="34" charset="0"/>
              </a:rPr>
              <a:t>.</a:t>
            </a:r>
          </a:p>
          <a:p>
            <a:pPr marL="285750" lvl="0" indent="-285750" fontAlgn="base">
              <a:buFont typeface="Courier New" panose="02070309020205020404" pitchFamily="49" charset="0"/>
              <a:buChar char="o"/>
            </a:pPr>
            <a:r>
              <a:rPr lang="el-GR" dirty="0" smtClean="0">
                <a:latin typeface="Gill Sans Nova Light" panose="020B0302020104020203" pitchFamily="34" charset="0"/>
              </a:rPr>
              <a:t>Βοηθά στο </a:t>
            </a:r>
            <a:r>
              <a:rPr lang="el-GR" dirty="0">
                <a:latin typeface="Gill Sans Nova Light" panose="020B0302020104020203" pitchFamily="34" charset="0"/>
              </a:rPr>
              <a:t>να αποφύγετε να ξεκινήσετε έργα που είναι πιθανό να αποτύχουν, για λόγους που </a:t>
            </a:r>
            <a:r>
              <a:rPr lang="el-GR" dirty="0" smtClean="0">
                <a:latin typeface="Gill Sans Nova Light" panose="020B0302020104020203" pitchFamily="34" charset="0"/>
              </a:rPr>
              <a:t>δεν μπορούν να </a:t>
            </a:r>
            <a:r>
              <a:rPr lang="el-GR" dirty="0">
                <a:latin typeface="Gill Sans Nova Light" panose="020B0302020104020203" pitchFamily="34" charset="0"/>
              </a:rPr>
              <a:t>ελέγχουν. </a:t>
            </a:r>
            <a:endParaRPr lang="x-none">
              <a:latin typeface="Gill Sans Nova Light" panose="020B0302020104020203" pitchFamily="34" charset="0"/>
            </a:endParaRPr>
          </a:p>
          <a:p>
            <a:pPr marL="152396" indent="0" fontAlgn="base">
              <a:buNone/>
            </a:pPr>
            <a:endParaRPr lang="x-none" dirty="0">
              <a:latin typeface="Gill Sans Nova Light" panose="020B0302020104020203" pitchFamily="34" charset="0"/>
            </a:endParaRPr>
          </a:p>
        </p:txBody>
      </p:sp>
    </p:spTree>
    <p:extLst>
      <p:ext uri="{BB962C8B-B14F-4D97-AF65-F5344CB8AC3E}">
        <p14:creationId xmlns:p14="http://schemas.microsoft.com/office/powerpoint/2010/main" val="410179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8957048"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EXERCICE: Stakeholder </a:t>
            </a:r>
            <a:r>
              <a:rPr lang="en-GB" sz="2340" b="1" dirty="0" smtClean="0">
                <a:latin typeface="Gill Sans Nova Light" panose="020B0602020104020203" pitchFamily="34" charset="0"/>
              </a:rPr>
              <a:t>mapping</a:t>
            </a:r>
            <a:r>
              <a:rPr lang="el-GR" sz="2340" b="1" dirty="0" smtClean="0">
                <a:latin typeface="Gill Sans Nova Light" panose="020B0602020104020203" pitchFamily="34" charset="0"/>
              </a:rPr>
              <a:t> – Χαρτογράφηση Ενδιαφερομένων </a:t>
            </a:r>
            <a:endParaRPr lang="en-GB" sz="2340" b="1" dirty="0">
              <a:latin typeface="Gill Sans Nova Light" panose="020B0602020104020203" pitchFamily="34" charset="0"/>
            </a:endParaRPr>
          </a:p>
        </p:txBody>
      </p:sp>
      <p:sp>
        <p:nvSpPr>
          <p:cNvPr id="2" name="TextBox 1">
            <a:extLst>
              <a:ext uri="{FF2B5EF4-FFF2-40B4-BE49-F238E27FC236}">
                <a16:creationId xmlns:a16="http://schemas.microsoft.com/office/drawing/2014/main" xmlns="" id="{AB59F10A-85BA-B24F-A783-FFD2C202A638}"/>
              </a:ext>
            </a:extLst>
          </p:cNvPr>
          <p:cNvSpPr txBox="1"/>
          <p:nvPr/>
        </p:nvSpPr>
        <p:spPr>
          <a:xfrm>
            <a:off x="826223" y="1233055"/>
            <a:ext cx="9669147" cy="4247317"/>
          </a:xfrm>
          <a:prstGeom prst="rect">
            <a:avLst/>
          </a:prstGeom>
          <a:noFill/>
        </p:spPr>
        <p:txBody>
          <a:bodyPr wrap="square" rtlCol="0">
            <a:spAutoFit/>
          </a:bodyPr>
          <a:lstStyle/>
          <a:p>
            <a:pPr marL="285750" indent="-285750" fontAlgn="base">
              <a:buFont typeface="Courier New" panose="02070309020205020404" pitchFamily="49" charset="0"/>
              <a:buChar char="o"/>
            </a:pPr>
            <a:r>
              <a:rPr lang="el-GR" dirty="0">
                <a:latin typeface="Gill Sans Nova Light" panose="020B0302020104020203" pitchFamily="34" charset="0"/>
              </a:rPr>
              <a:t> Η χαρτογράφηση ενδιαφερομένων </a:t>
            </a:r>
            <a:r>
              <a:rPr lang="el-GR" dirty="0" smtClean="0">
                <a:latin typeface="Gill Sans Nova Light" panose="020B0302020104020203" pitchFamily="34" charset="0"/>
              </a:rPr>
              <a:t>επέτρεψε  </a:t>
            </a:r>
            <a:r>
              <a:rPr lang="el-GR" dirty="0">
                <a:latin typeface="Gill Sans Nova Light" panose="020B0302020104020203" pitchFamily="34" charset="0"/>
              </a:rPr>
              <a:t>να </a:t>
            </a:r>
            <a:r>
              <a:rPr lang="el-GR" dirty="0" smtClean="0">
                <a:latin typeface="Gill Sans Nova Light" panose="020B0302020104020203" pitchFamily="34" charset="0"/>
              </a:rPr>
              <a:t>εντοπιστούν βασικοί παράγοντες </a:t>
            </a:r>
            <a:r>
              <a:rPr lang="el-GR" dirty="0">
                <a:latin typeface="Gill Sans Nova Light" panose="020B0302020104020203" pitchFamily="34" charset="0"/>
              </a:rPr>
              <a:t>που θα επηρεάσουν το κυκλικό </a:t>
            </a:r>
            <a:r>
              <a:rPr lang="el-GR" dirty="0" smtClean="0">
                <a:latin typeface="Gill Sans Nova Light" panose="020B0302020104020203" pitchFamily="34" charset="0"/>
              </a:rPr>
              <a:t>έργο </a:t>
            </a:r>
            <a:r>
              <a:rPr lang="el-GR" dirty="0">
                <a:latin typeface="Gill Sans Nova Light" panose="020B0302020104020203" pitchFamily="34" charset="0"/>
              </a:rPr>
              <a:t>και την επιτυχία του.</a:t>
            </a:r>
            <a:endParaRPr lang="en-GB" b="1" dirty="0">
              <a:latin typeface="Gill Sans Nova Light" panose="020B0302020104020203" pitchFamily="34" charset="0"/>
            </a:endParaRPr>
          </a:p>
          <a:p>
            <a:pPr marL="285750" indent="-285750" fontAlgn="base">
              <a:buFont typeface="Courier New" panose="02070309020205020404" pitchFamily="49" charset="0"/>
              <a:buChar char="o"/>
            </a:pPr>
            <a:endParaRPr lang="x-none" dirty="0">
              <a:latin typeface="Gill Sans Nova Light" panose="020B0302020104020203" pitchFamily="34" charset="0"/>
            </a:endParaRPr>
          </a:p>
          <a:p>
            <a:pPr marL="285750" lvl="0" indent="-285750" fontAlgn="base">
              <a:buFont typeface="Courier New" panose="02070309020205020404" pitchFamily="49" charset="0"/>
              <a:buChar char="o"/>
            </a:pPr>
            <a:r>
              <a:rPr lang="el-GR" b="1" i="1" dirty="0">
                <a:latin typeface="Gill Sans Nova Light" panose="020B0302020104020203" pitchFamily="34" charset="0"/>
              </a:rPr>
              <a:t>Μάθετε ποιος έχει τη μεγαλύτερη επιρροή: </a:t>
            </a:r>
            <a:r>
              <a:rPr lang="el-GR" b="1" i="1" dirty="0" smtClean="0">
                <a:latin typeface="Gill Sans Nova Light" panose="020B0302020104020203" pitchFamily="34" charset="0"/>
              </a:rPr>
              <a:t> </a:t>
            </a:r>
            <a:r>
              <a:rPr lang="el-GR" dirty="0" smtClean="0">
                <a:latin typeface="Gill Sans Nova Light" panose="020B0302020104020203" pitchFamily="34" charset="0"/>
              </a:rPr>
              <a:t>Με την δημιουργία χάρτη ενδιαφερομένων, μπορέσαμε εύκολα </a:t>
            </a:r>
            <a:r>
              <a:rPr lang="el-GR" dirty="0">
                <a:latin typeface="Gill Sans Nova Light" panose="020B0302020104020203" pitchFamily="34" charset="0"/>
              </a:rPr>
              <a:t>να </a:t>
            </a:r>
            <a:r>
              <a:rPr lang="el-GR" dirty="0" smtClean="0">
                <a:latin typeface="Gill Sans Nova Light" panose="020B0302020104020203" pitchFamily="34" charset="0"/>
              </a:rPr>
              <a:t>δούμε ποιος έχει </a:t>
            </a:r>
            <a:r>
              <a:rPr lang="el-GR" dirty="0">
                <a:latin typeface="Gill Sans Nova Light" panose="020B0302020104020203" pitchFamily="34" charset="0"/>
              </a:rPr>
              <a:t>την υψηλότερη επιρροή </a:t>
            </a:r>
            <a:r>
              <a:rPr lang="el-GR" dirty="0" smtClean="0">
                <a:latin typeface="Gill Sans Nova Light" panose="020B0302020104020203" pitchFamily="34" charset="0"/>
              </a:rPr>
              <a:t>στο έργο</a:t>
            </a:r>
            <a:r>
              <a:rPr lang="el-GR" i="1" dirty="0" smtClean="0">
                <a:latin typeface="Gill Sans Nova Light" panose="020B0302020104020203" pitchFamily="34" charset="0"/>
              </a:rPr>
              <a:t>.</a:t>
            </a:r>
          </a:p>
          <a:p>
            <a:pPr marL="285750" lvl="0" indent="-285750" fontAlgn="base">
              <a:buFont typeface="Courier New" panose="02070309020205020404" pitchFamily="49" charset="0"/>
              <a:buChar char="o"/>
            </a:pPr>
            <a:endParaRPr lang="x-none" i="1" dirty="0">
              <a:latin typeface="Gill Sans Nova Light" panose="020B0302020104020203" pitchFamily="34" charset="0"/>
            </a:endParaRPr>
          </a:p>
          <a:p>
            <a:pPr marL="285750" lvl="0" indent="-285750" fontAlgn="base">
              <a:buFont typeface="Courier New" panose="02070309020205020404" pitchFamily="49" charset="0"/>
              <a:buChar char="o"/>
            </a:pPr>
            <a:r>
              <a:rPr lang="el-GR" b="1" i="1" dirty="0">
                <a:latin typeface="Gill Sans Nova Light" panose="020B0302020104020203" pitchFamily="34" charset="0"/>
              </a:rPr>
              <a:t>Εστίαση σε αυτούς που ωφελούνται περισσότερο: </a:t>
            </a:r>
            <a:r>
              <a:rPr lang="el-GR" b="1" i="1" dirty="0" smtClean="0">
                <a:latin typeface="Gill Sans Nova Light" panose="020B0302020104020203" pitchFamily="34" charset="0"/>
              </a:rPr>
              <a:t> </a:t>
            </a:r>
            <a:r>
              <a:rPr lang="el-GR" dirty="0" smtClean="0">
                <a:latin typeface="Gill Sans Nova Light" panose="020B0302020104020203" pitchFamily="34" charset="0"/>
              </a:rPr>
              <a:t>Ο  χάρτης ενδιαφερόμενων </a:t>
            </a:r>
            <a:r>
              <a:rPr lang="el-GR" dirty="0">
                <a:latin typeface="Gill Sans Nova Light" panose="020B0302020104020203" pitchFamily="34" charset="0"/>
              </a:rPr>
              <a:t>μερών </a:t>
            </a:r>
            <a:r>
              <a:rPr lang="el-GR" dirty="0" smtClean="0">
                <a:latin typeface="Gill Sans Nova Light" panose="020B0302020104020203" pitchFamily="34" charset="0"/>
              </a:rPr>
              <a:t>βοήθησε στο να ελέγξουμε ποιος </a:t>
            </a:r>
            <a:r>
              <a:rPr lang="el-GR" dirty="0">
                <a:latin typeface="Gill Sans Nova Light" panose="020B0302020104020203" pitchFamily="34" charset="0"/>
              </a:rPr>
              <a:t>θα ωφεληθεί </a:t>
            </a:r>
            <a:r>
              <a:rPr lang="el-GR" dirty="0" smtClean="0">
                <a:latin typeface="Gill Sans Nova Light" panose="020B0302020104020203" pitchFamily="34" charset="0"/>
              </a:rPr>
              <a:t>περισσότερο, </a:t>
            </a:r>
            <a:r>
              <a:rPr lang="el-GR" dirty="0">
                <a:latin typeface="Gill Sans Nova Light" panose="020B0302020104020203" pitchFamily="34" charset="0"/>
              </a:rPr>
              <a:t>ώστε να </a:t>
            </a:r>
            <a:r>
              <a:rPr lang="el-GR" dirty="0" smtClean="0">
                <a:latin typeface="Gill Sans Nova Light" panose="020B0302020104020203" pitchFamily="34" charset="0"/>
              </a:rPr>
              <a:t>μπορεί η ΜΜΕ  </a:t>
            </a:r>
            <a:r>
              <a:rPr lang="el-GR" dirty="0">
                <a:latin typeface="Gill Sans Nova Light" panose="020B0302020104020203" pitchFamily="34" charset="0"/>
              </a:rPr>
              <a:t>να </a:t>
            </a:r>
            <a:r>
              <a:rPr lang="el-GR" dirty="0" smtClean="0">
                <a:latin typeface="Gill Sans Nova Light" panose="020B0302020104020203" pitchFamily="34" charset="0"/>
              </a:rPr>
              <a:t>εστιάσει </a:t>
            </a:r>
            <a:r>
              <a:rPr lang="el-GR" dirty="0">
                <a:latin typeface="Gill Sans Nova Light" panose="020B0302020104020203" pitchFamily="34" charset="0"/>
              </a:rPr>
              <a:t>στο μάρκετινγκ </a:t>
            </a:r>
            <a:r>
              <a:rPr lang="el-GR" dirty="0" smtClean="0">
                <a:latin typeface="Gill Sans Nova Light" panose="020B0302020104020203" pitchFamily="34" charset="0"/>
              </a:rPr>
              <a:t>είτε σε  πόρους </a:t>
            </a:r>
            <a:r>
              <a:rPr lang="el-GR" dirty="0" err="1" smtClean="0">
                <a:latin typeface="Gill Sans Nova Light" panose="020B0302020104020203" pitchFamily="34" charset="0"/>
              </a:rPr>
              <a:t>κ.λ.π</a:t>
            </a:r>
            <a:r>
              <a:rPr lang="el-GR" dirty="0" smtClean="0">
                <a:latin typeface="Gill Sans Nova Light" panose="020B0302020104020203" pitchFamily="34" charset="0"/>
              </a:rPr>
              <a:t>.</a:t>
            </a:r>
          </a:p>
          <a:p>
            <a:pPr marL="285750" lvl="0" indent="-285750" fontAlgn="base">
              <a:buFont typeface="Courier New" panose="02070309020205020404" pitchFamily="49" charset="0"/>
              <a:buChar char="o"/>
            </a:pPr>
            <a:endParaRPr lang="x-none" i="1" dirty="0">
              <a:latin typeface="Gill Sans Nova Light" panose="020B0302020104020203" pitchFamily="34" charset="0"/>
            </a:endParaRPr>
          </a:p>
          <a:p>
            <a:pPr marL="285750" lvl="0" indent="-285750" fontAlgn="base">
              <a:buFont typeface="Courier New" panose="02070309020205020404" pitchFamily="49" charset="0"/>
              <a:buChar char="o"/>
            </a:pPr>
            <a:r>
              <a:rPr lang="el-GR" b="1" i="1" dirty="0" err="1" smtClean="0">
                <a:latin typeface="Gill Sans Nova Light" panose="020B0302020104020203" pitchFamily="34" charset="0"/>
              </a:rPr>
              <a:t>Ελεγχος</a:t>
            </a:r>
            <a:r>
              <a:rPr lang="el-GR" b="1" i="1" dirty="0" smtClean="0">
                <a:latin typeface="Gill Sans Nova Light" panose="020B0302020104020203" pitchFamily="34" charset="0"/>
              </a:rPr>
              <a:t> πού </a:t>
            </a:r>
            <a:r>
              <a:rPr lang="el-GR" b="1" i="1" dirty="0">
                <a:latin typeface="Gill Sans Nova Light" panose="020B0302020104020203" pitchFamily="34" charset="0"/>
              </a:rPr>
              <a:t>μπορείτε να βασιστείτε στους περισσότερους πόρους : </a:t>
            </a:r>
            <a:r>
              <a:rPr lang="el-GR" dirty="0" smtClean="0">
                <a:latin typeface="Gill Sans Nova Light" panose="020B0302020104020203" pitchFamily="34" charset="0"/>
              </a:rPr>
              <a:t>Μπορέσαμε να ελέγξουμε </a:t>
            </a:r>
            <a:r>
              <a:rPr lang="el-GR" i="1" dirty="0" smtClean="0">
                <a:latin typeface="Gill Sans Nova Light" panose="020B0302020104020203" pitchFamily="34" charset="0"/>
              </a:rPr>
              <a:t>ποιος </a:t>
            </a:r>
            <a:r>
              <a:rPr lang="el-GR" i="1" dirty="0">
                <a:latin typeface="Gill Sans Nova Light" panose="020B0302020104020203" pitchFamily="34" charset="0"/>
              </a:rPr>
              <a:t>έχει περιορισμούς στο έργο και ποιος έχει περισσότερους πόρους, επομένως εσωτερικά </a:t>
            </a:r>
            <a:r>
              <a:rPr lang="el-GR" i="1" dirty="0" smtClean="0">
                <a:latin typeface="Gill Sans Nova Light" panose="020B0302020104020203" pitchFamily="34" charset="0"/>
              </a:rPr>
              <a:t>μπορεί να γίνει αλλαγή</a:t>
            </a:r>
          </a:p>
          <a:p>
            <a:pPr lvl="0" fontAlgn="base"/>
            <a:endParaRPr lang="x-none" i="1" dirty="0">
              <a:latin typeface="Gill Sans Nova Light" panose="020B0302020104020203" pitchFamily="34" charset="0"/>
            </a:endParaRPr>
          </a:p>
          <a:p>
            <a:pPr marL="285750" indent="-285750">
              <a:buFont typeface="Courier New" panose="02070309020205020404" pitchFamily="49" charset="0"/>
              <a:buChar char="o"/>
            </a:pPr>
            <a:r>
              <a:rPr lang="el-GR" b="1" i="1" dirty="0">
                <a:latin typeface="Gill Sans Nova Light" panose="020B0302020104020203" pitchFamily="34" charset="0"/>
              </a:rPr>
              <a:t>Έχετε ένα σχέδιο παιχνιδιού: </a:t>
            </a:r>
            <a:r>
              <a:rPr lang="el-GR" dirty="0">
                <a:latin typeface="Gill Sans Nova Light" panose="020B0302020104020203" pitchFamily="34" charset="0"/>
              </a:rPr>
              <a:t>Συνολικά, ένας χάρτης </a:t>
            </a:r>
            <a:r>
              <a:rPr lang="el-GR" dirty="0" smtClean="0">
                <a:latin typeface="Gill Sans Nova Light" panose="020B0302020104020203" pitchFamily="34" charset="0"/>
              </a:rPr>
              <a:t>ενδιαφερομένων δίνει </a:t>
            </a:r>
            <a:r>
              <a:rPr lang="el-GR" dirty="0">
                <a:latin typeface="Gill Sans Nova Light" panose="020B0302020104020203" pitchFamily="34" charset="0"/>
              </a:rPr>
              <a:t>μια καλή ιδέα για το ποιον προσπαθείτε να ικανοποιήσετε κατά την κατασκευή αυτού του έργου.</a:t>
            </a:r>
            <a:endParaRPr lang="x-none" dirty="0">
              <a:latin typeface="Gill Sans Nova Light" panose="020B0302020104020203" pitchFamily="34" charset="0"/>
            </a:endParaRPr>
          </a:p>
        </p:txBody>
      </p:sp>
    </p:spTree>
    <p:extLst>
      <p:ext uri="{BB962C8B-B14F-4D97-AF65-F5344CB8AC3E}">
        <p14:creationId xmlns:p14="http://schemas.microsoft.com/office/powerpoint/2010/main" val="38322621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latin typeface="Gill Sans Nova Light" panose="020B0602020104020203" pitchFamily="34" charset="0"/>
              </a:rPr>
              <a:t>EXERCICE: Stakeholder mapping</a:t>
            </a:r>
          </a:p>
        </p:txBody>
      </p:sp>
      <p:pic>
        <p:nvPicPr>
          <p:cNvPr id="12" name="Picture 37" descr="Stakeholder Analysis - Project Management Skills From MindTools.com">
            <a:extLst>
              <a:ext uri="{FF2B5EF4-FFF2-40B4-BE49-F238E27FC236}">
                <a16:creationId xmlns:a16="http://schemas.microsoft.com/office/drawing/2014/main" xmlns="" id="{BE3BFD23-DBA2-7F46-9EC6-8B083BF711E0}"/>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728133" y="1087033"/>
            <a:ext cx="5367867" cy="4893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701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err="1">
                <a:solidFill>
                  <a:schemeClr val="dk1"/>
                </a:solidFill>
                <a:latin typeface="Gill Sans Nova Light" panose="020B0602020104020203" pitchFamily="34" charset="0"/>
                <a:ea typeface="Barlow ExtraLight"/>
                <a:cs typeface="Barlow ExtraLight"/>
                <a:sym typeface="Barlow ExtraLight"/>
              </a:rPr>
              <a:t>CEnTOUR</a:t>
            </a:r>
            <a:r>
              <a:rPr lang="en-GB" sz="2340" b="1" dirty="0">
                <a:solidFill>
                  <a:schemeClr val="dk1"/>
                </a:solidFill>
                <a:latin typeface="Gill Sans Nova Light" panose="020B0602020104020203" pitchFamily="34" charset="0"/>
                <a:ea typeface="Barlow ExtraLight"/>
                <a:cs typeface="Barlow ExtraLight"/>
                <a:sym typeface="Barlow ExtraLight"/>
              </a:rPr>
              <a:t> </a:t>
            </a:r>
            <a:r>
              <a:rPr lang="en-GB" sz="2340" b="1" dirty="0" smtClean="0">
                <a:solidFill>
                  <a:schemeClr val="dk1"/>
                </a:solidFill>
                <a:latin typeface="Gill Sans Nova Light" panose="020B0602020104020203" pitchFamily="34" charset="0"/>
                <a:ea typeface="Barlow ExtraLight"/>
                <a:cs typeface="Barlow ExtraLight"/>
                <a:sym typeface="Barlow ExtraLight"/>
              </a:rPr>
              <a:t>project</a:t>
            </a:r>
            <a:r>
              <a:rPr lang="el-GR" sz="2340" b="1" dirty="0" smtClean="0">
                <a:solidFill>
                  <a:schemeClr val="dk1"/>
                </a:solidFill>
                <a:latin typeface="Gill Sans Nova Light" panose="020B0602020104020203" pitchFamily="34" charset="0"/>
                <a:ea typeface="Barlow ExtraLight"/>
                <a:cs typeface="Barlow ExtraLight"/>
                <a:sym typeface="Barlow ExtraLight"/>
              </a:rPr>
              <a:t> – Συμβολή </a:t>
            </a:r>
            <a:endParaRPr lang="en-GB" sz="2340" b="1" dirty="0">
              <a:latin typeface="Gill Sans Nova Light" panose="020B0602020104020203" pitchFamily="34" charset="0"/>
            </a:endParaRPr>
          </a:p>
        </p:txBody>
      </p:sp>
      <p:sp>
        <p:nvSpPr>
          <p:cNvPr id="2" name="Ορθογώνιο 1"/>
          <p:cNvSpPr/>
          <p:nvPr/>
        </p:nvSpPr>
        <p:spPr>
          <a:xfrm>
            <a:off x="1294727" y="1042825"/>
            <a:ext cx="9341894" cy="1200329"/>
          </a:xfrm>
          <a:prstGeom prst="rect">
            <a:avLst/>
          </a:prstGeom>
        </p:spPr>
        <p:txBody>
          <a:bodyPr wrap="square">
            <a:spAutoFit/>
          </a:bodyPr>
          <a:lstStyle/>
          <a:p>
            <a:pPr algn="just"/>
            <a:r>
              <a:rPr lang="el-GR" dirty="0">
                <a:latin typeface="+mj-lt"/>
              </a:rPr>
              <a:t>Ενώ οι χώρες συχνά τείνουν να επικεντρώνονται στον διεθνή τουρισμό λόγω των εσόδων που αποκτώνται, </a:t>
            </a:r>
            <a:r>
              <a:rPr lang="el-GR" b="1" dirty="0">
                <a:latin typeface="+mj-lt"/>
              </a:rPr>
              <a:t>ο εγχώριος τουρισμός μπορεί να είναι ένα ισχυρό εργαλείο για τη δημιουργία απασχόλησης και οικονομικής ανάπτυξης</a:t>
            </a:r>
            <a:r>
              <a:rPr lang="el-GR" dirty="0">
                <a:latin typeface="+mj-lt"/>
              </a:rPr>
              <a:t>, καθώς και για τη </a:t>
            </a:r>
            <a:r>
              <a:rPr lang="el-GR" b="1" dirty="0">
                <a:latin typeface="+mj-lt"/>
              </a:rPr>
              <a:t>μείωση της φτώχειας </a:t>
            </a:r>
            <a:r>
              <a:rPr lang="el-GR" dirty="0">
                <a:latin typeface="+mj-lt"/>
              </a:rPr>
              <a:t>και την </a:t>
            </a:r>
            <a:r>
              <a:rPr lang="el-GR" b="1" dirty="0">
                <a:latin typeface="+mj-lt"/>
              </a:rPr>
              <a:t>αναβάθμιση των υποδομών</a:t>
            </a:r>
            <a:r>
              <a:rPr lang="el-GR" dirty="0">
                <a:latin typeface="+mj-lt"/>
              </a:rPr>
              <a:t>. </a:t>
            </a:r>
          </a:p>
        </p:txBody>
      </p:sp>
      <p:sp>
        <p:nvSpPr>
          <p:cNvPr id="5" name="Ορθογώνιο 4"/>
          <p:cNvSpPr/>
          <p:nvPr/>
        </p:nvSpPr>
        <p:spPr>
          <a:xfrm>
            <a:off x="1294727" y="2273904"/>
            <a:ext cx="9435312" cy="2031325"/>
          </a:xfrm>
          <a:prstGeom prst="rect">
            <a:avLst/>
          </a:prstGeom>
        </p:spPr>
        <p:txBody>
          <a:bodyPr wrap="square">
            <a:spAutoFit/>
          </a:bodyPr>
          <a:lstStyle/>
          <a:p>
            <a:pPr algn="just"/>
            <a:r>
              <a:rPr lang="el-GR" dirty="0">
                <a:latin typeface="+mj-lt"/>
              </a:rPr>
              <a:t>Στην πραγματικότητα, ο εγχώριος τουρισμός θα είναι πιθανότατα βασικός μοχλός στην αρχική </a:t>
            </a:r>
            <a:r>
              <a:rPr lang="el-GR" b="1" dirty="0">
                <a:latin typeface="+mj-lt"/>
              </a:rPr>
              <a:t>ανάκαμψη του κλάδου από τον COVID-19. </a:t>
            </a:r>
            <a:endParaRPr lang="el-GR" b="1" dirty="0" smtClean="0">
              <a:latin typeface="+mj-lt"/>
            </a:endParaRPr>
          </a:p>
          <a:p>
            <a:pPr algn="just"/>
            <a:endParaRPr lang="el-GR" b="1" dirty="0">
              <a:latin typeface="+mj-lt"/>
            </a:endParaRPr>
          </a:p>
          <a:p>
            <a:pPr algn="just"/>
            <a:r>
              <a:rPr lang="el-GR" dirty="0" smtClean="0">
                <a:latin typeface="+mj-lt"/>
              </a:rPr>
              <a:t>Έτσι</a:t>
            </a:r>
            <a:r>
              <a:rPr lang="el-GR" dirty="0">
                <a:latin typeface="+mj-lt"/>
              </a:rPr>
              <a:t>, το έργο </a:t>
            </a:r>
            <a:r>
              <a:rPr lang="el-GR" b="1" dirty="0" err="1">
                <a:latin typeface="+mj-lt"/>
              </a:rPr>
              <a:t>CenTOUR</a:t>
            </a:r>
            <a:r>
              <a:rPr lang="el-GR" dirty="0">
                <a:latin typeface="+mj-lt"/>
              </a:rPr>
              <a:t> στοχεύει στην προώθηση καινοτόμων λύσεων στο πλαίσιο της </a:t>
            </a:r>
            <a:r>
              <a:rPr lang="el-GR" b="1" dirty="0">
                <a:latin typeface="+mj-lt"/>
              </a:rPr>
              <a:t>ανταλλαγής μεθοδολογιών και εμπειριών </a:t>
            </a:r>
            <a:r>
              <a:rPr lang="el-GR" dirty="0">
                <a:latin typeface="+mj-lt"/>
              </a:rPr>
              <a:t>που διεγείρουν τη </a:t>
            </a:r>
            <a:r>
              <a:rPr lang="el-GR" b="1" dirty="0">
                <a:latin typeface="+mj-lt"/>
              </a:rPr>
              <a:t>δημιουργικότητα του επιχειρηματία, </a:t>
            </a:r>
            <a:r>
              <a:rPr lang="el-GR" dirty="0">
                <a:latin typeface="+mj-lt"/>
              </a:rPr>
              <a:t>ενθαρρύνοντας την </a:t>
            </a:r>
            <a:r>
              <a:rPr lang="el-GR" b="1" dirty="0">
                <a:latin typeface="+mj-lt"/>
              </a:rPr>
              <a:t>επιχειρηματική κουλτούρα </a:t>
            </a:r>
            <a:r>
              <a:rPr lang="el-GR" dirty="0">
                <a:latin typeface="+mj-lt"/>
              </a:rPr>
              <a:t>και επιδιώκοντας να υποστηρίξει την καινοτομία στα υπάρχοντα επιχειρηματικά μοντέλα με σκοπό τη </a:t>
            </a:r>
            <a:r>
              <a:rPr lang="el-GR" b="1" dirty="0">
                <a:latin typeface="+mj-lt"/>
              </a:rPr>
              <a:t>συμβολή στην οικονομική και κοινωνική πρόοδο</a:t>
            </a:r>
            <a:r>
              <a:rPr lang="el-GR" dirty="0">
                <a:latin typeface="+mj-lt"/>
              </a:rPr>
              <a:t>.</a:t>
            </a:r>
          </a:p>
        </p:txBody>
      </p:sp>
      <p:sp>
        <p:nvSpPr>
          <p:cNvPr id="6" name="Ορθογώνιο 5"/>
          <p:cNvSpPr/>
          <p:nvPr/>
        </p:nvSpPr>
        <p:spPr>
          <a:xfrm>
            <a:off x="1294727" y="4357295"/>
            <a:ext cx="9508140" cy="1015663"/>
          </a:xfrm>
          <a:prstGeom prst="rect">
            <a:avLst/>
          </a:prstGeom>
        </p:spPr>
        <p:txBody>
          <a:bodyPr wrap="square">
            <a:spAutoFit/>
          </a:bodyPr>
          <a:lstStyle/>
          <a:p>
            <a:pPr algn="just"/>
            <a:r>
              <a:rPr lang="el-GR" dirty="0">
                <a:latin typeface="+mj-lt"/>
              </a:rPr>
              <a:t>Η </a:t>
            </a:r>
            <a:r>
              <a:rPr lang="el-GR" b="1" dirty="0">
                <a:latin typeface="+mj-lt"/>
              </a:rPr>
              <a:t>προστιθέμενη αξία </a:t>
            </a:r>
            <a:r>
              <a:rPr lang="el-GR" dirty="0">
                <a:latin typeface="+mj-lt"/>
              </a:rPr>
              <a:t>αυτής της διεπιστημονικής προσέγγισης </a:t>
            </a:r>
            <a:r>
              <a:rPr lang="el-GR" sz="2400" b="1" dirty="0">
                <a:latin typeface="+mj-lt"/>
              </a:rPr>
              <a:t>έγκειται</a:t>
            </a:r>
            <a:r>
              <a:rPr lang="el-GR" dirty="0">
                <a:latin typeface="+mj-lt"/>
              </a:rPr>
              <a:t> στην ικανότητα συνδυασμού τόσο των τεχνικών όσο και των ανθρώπινων πτυχών της βιωσιμότητας του τουρισμού κατά την αξιολόγηση των αναγκών των ΜΜΕ και την ανάπτυξη στρατηγικών καινοτομίας.</a:t>
            </a:r>
          </a:p>
        </p:txBody>
      </p:sp>
    </p:spTree>
    <p:extLst>
      <p:ext uri="{BB962C8B-B14F-4D97-AF65-F5344CB8AC3E}">
        <p14:creationId xmlns:p14="http://schemas.microsoft.com/office/powerpoint/2010/main" val="3371064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3"/>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4"/>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5" name="ZoneTexte 14">
            <a:extLst>
              <a:ext uri="{FF2B5EF4-FFF2-40B4-BE49-F238E27FC236}">
                <a16:creationId xmlns:a16="http://schemas.microsoft.com/office/drawing/2014/main" xmlns="" id="{0745BC99-F405-4C3D-9B60-4D0E989F7724}"/>
              </a:ext>
            </a:extLst>
          </p:cNvPr>
          <p:cNvSpPr txBox="1"/>
          <p:nvPr/>
        </p:nvSpPr>
        <p:spPr>
          <a:xfrm>
            <a:off x="1507146" y="2315360"/>
            <a:ext cx="3312827" cy="1200329"/>
          </a:xfrm>
          <a:prstGeom prst="rect">
            <a:avLst/>
          </a:prstGeom>
          <a:solidFill>
            <a:schemeClr val="bg1"/>
          </a:solidFill>
        </p:spPr>
        <p:txBody>
          <a:bodyPr wrap="square" rtlCol="0">
            <a:spAutoFit/>
          </a:bodyPr>
          <a:lstStyle/>
          <a:p>
            <a:r>
              <a:rPr lang="el-GR" sz="2400" smtClean="0">
                <a:latin typeface="Gill Sans Nova Light" panose="020B0302020104020203" pitchFamily="34" charset="0"/>
              </a:rPr>
              <a:t> </a:t>
            </a:r>
            <a:endParaRPr lang="fr-FR" sz="2400" dirty="0">
              <a:latin typeface="Gill Sans Nova Light" panose="020B0302020104020203" pitchFamily="34" charset="0"/>
            </a:endParaRPr>
          </a:p>
          <a:p>
            <a:endParaRPr lang="fr-FR" sz="2400" dirty="0">
              <a:latin typeface="Gill Sans Nova Light" panose="020B0302020104020203" pitchFamily="34" charset="0"/>
            </a:endParaRPr>
          </a:p>
          <a:p>
            <a:endParaRPr lang="fr-BE" sz="2400" dirty="0">
              <a:latin typeface="Gill Sans Nova Light" panose="020B0302020104020203" pitchFamily="34" charset="0"/>
            </a:endParaRPr>
          </a:p>
        </p:txBody>
      </p:sp>
      <p:pic>
        <p:nvPicPr>
          <p:cNvPr id="6150" name="Picture 6" descr="green and gray humming bird screenshot">
            <a:extLst>
              <a:ext uri="{FF2B5EF4-FFF2-40B4-BE49-F238E27FC236}">
                <a16:creationId xmlns:a16="http://schemas.microsoft.com/office/drawing/2014/main" xmlns="" id="{0767063E-476A-4056-A326-38C7FC3A59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5097" y="1600705"/>
            <a:ext cx="3903122" cy="28607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0" name="ZoneTexte 7">
            <a:extLst>
              <a:ext uri="{FF2B5EF4-FFF2-40B4-BE49-F238E27FC236}">
                <a16:creationId xmlns:a16="http://schemas.microsoft.com/office/drawing/2014/main" xmlns="" id="{C4809B1F-DF8A-445F-B811-1595EA5A84CB}"/>
              </a:ext>
            </a:extLst>
          </p:cNvPr>
          <p:cNvSpPr txBox="1"/>
          <p:nvPr/>
        </p:nvSpPr>
        <p:spPr>
          <a:xfrm>
            <a:off x="1836136" y="2677911"/>
            <a:ext cx="2635658" cy="707886"/>
          </a:xfrm>
          <a:prstGeom prst="rect">
            <a:avLst/>
          </a:prstGeom>
          <a:noFill/>
        </p:spPr>
        <p:txBody>
          <a:bodyPr wrap="none" rtlCol="0">
            <a:spAutoFit/>
          </a:bodyPr>
          <a:lstStyle/>
          <a:p>
            <a:r>
              <a:rPr lang="el-GR" sz="4000" dirty="0" smtClean="0">
                <a:solidFill>
                  <a:srgbClr val="6B8F45"/>
                </a:solidFill>
              </a:rPr>
              <a:t>ΕΥΧΑΡΙΣΤΩ</a:t>
            </a:r>
            <a:r>
              <a:rPr lang="fr-FR" sz="4000" dirty="0" smtClean="0">
                <a:solidFill>
                  <a:srgbClr val="6B8F45"/>
                </a:solidFill>
              </a:rPr>
              <a:t>!</a:t>
            </a:r>
            <a:endParaRPr lang="fr-BE" sz="4000" dirty="0">
              <a:solidFill>
                <a:srgbClr val="6B8F45"/>
              </a:solidFill>
            </a:endParaRPr>
          </a:p>
        </p:txBody>
      </p:sp>
      <p:sp>
        <p:nvSpPr>
          <p:cNvPr id="8" name="Ορθογώνιο 7"/>
          <p:cNvSpPr/>
          <p:nvPr/>
        </p:nvSpPr>
        <p:spPr>
          <a:xfrm>
            <a:off x="6779416" y="4825235"/>
            <a:ext cx="4807435" cy="984885"/>
          </a:xfrm>
          <a:prstGeom prst="rect">
            <a:avLst/>
          </a:prstGeom>
        </p:spPr>
        <p:txBody>
          <a:bodyPr wrap="square">
            <a:spAutoFit/>
          </a:bodyPr>
          <a:lstStyle/>
          <a:p>
            <a:pPr fontAlgn="base">
              <a:spcBef>
                <a:spcPct val="0"/>
              </a:spcBef>
              <a:spcAft>
                <a:spcPct val="0"/>
              </a:spcAft>
            </a:pPr>
            <a:r>
              <a:rPr lang="en-US" altLang="el-GR" sz="900" dirty="0" err="1" smtClean="0">
                <a:latin typeface="Arial" pitchFamily="34" charset="0"/>
                <a:ea typeface="Calibri" pitchFamily="34" charset="0"/>
                <a:cs typeface="Arial" pitchFamily="34" charset="0"/>
              </a:rPr>
              <a:t>Anthi</a:t>
            </a:r>
            <a:r>
              <a:rPr lang="en-US" altLang="el-GR" sz="900" dirty="0" smtClean="0">
                <a:latin typeface="Arial" pitchFamily="34" charset="0"/>
                <a:ea typeface="Calibri" pitchFamily="34" charset="0"/>
                <a:cs typeface="Arial" pitchFamily="34" charset="0"/>
              </a:rPr>
              <a:t> </a:t>
            </a:r>
            <a:r>
              <a:rPr lang="en-US" altLang="el-GR" sz="900" dirty="0" err="1" smtClean="0">
                <a:latin typeface="Arial" pitchFamily="34" charset="0"/>
                <a:ea typeface="Calibri" pitchFamily="34" charset="0"/>
                <a:cs typeface="Arial" pitchFamily="34" charset="0"/>
              </a:rPr>
              <a:t>Panagiotou</a:t>
            </a:r>
            <a:r>
              <a:rPr lang="el-GR" altLang="el-GR" sz="900" dirty="0" smtClean="0">
                <a:latin typeface="Arial" pitchFamily="34" charset="0"/>
                <a:ea typeface="Calibri" pitchFamily="34" charset="0"/>
                <a:cs typeface="Arial" pitchFamily="34" charset="0"/>
              </a:rPr>
              <a:t> </a:t>
            </a:r>
            <a:r>
              <a:rPr lang="en-US" altLang="el-GR" sz="900" dirty="0" smtClean="0">
                <a:latin typeface="Arial" pitchFamily="34" charset="0"/>
                <a:ea typeface="Calibri" pitchFamily="34" charset="0"/>
                <a:cs typeface="Arial" pitchFamily="34" charset="0"/>
              </a:rPr>
              <a:t>|</a:t>
            </a:r>
            <a:r>
              <a:rPr lang="el-GR" altLang="el-GR" sz="900" dirty="0" smtClean="0">
                <a:latin typeface="Arial" pitchFamily="34" charset="0"/>
                <a:ea typeface="Calibri" pitchFamily="34" charset="0"/>
                <a:cs typeface="Arial" pitchFamily="34" charset="0"/>
              </a:rPr>
              <a:t> </a:t>
            </a:r>
            <a:r>
              <a:rPr lang="en-US" altLang="el-GR" sz="900" dirty="0" smtClean="0"/>
              <a:t>SENIOR EXPERT IN EU FUNDING | R.T.DEVELOPMENT | XANTHI   </a:t>
            </a:r>
            <a:r>
              <a:rPr lang="en-US" altLang="el-GR" sz="900" dirty="0" smtClean="0">
                <a:latin typeface="Arial" pitchFamily="34" charset="0"/>
                <a:ea typeface="Calibri" pitchFamily="34" charset="0"/>
                <a:cs typeface="Arial" pitchFamily="34" charset="0"/>
              </a:rPr>
              <a:t>CHAMBER </a:t>
            </a:r>
            <a:endParaRPr lang="el-GR" altLang="el-GR" sz="900" dirty="0">
              <a:latin typeface="Arial" pitchFamily="34" charset="0"/>
              <a:cs typeface="Arial" pitchFamily="34" charset="0"/>
            </a:endParaRPr>
          </a:p>
          <a:p>
            <a:pPr lvl="0" eaLnBrk="0" fontAlgn="base" hangingPunct="0">
              <a:spcBef>
                <a:spcPct val="0"/>
              </a:spcBef>
              <a:spcAft>
                <a:spcPct val="0"/>
              </a:spcAft>
            </a:pPr>
            <a:endParaRPr lang="el-GR" altLang="el-GR" sz="900" dirty="0">
              <a:latin typeface="Arial" pitchFamily="34" charset="0"/>
              <a:cs typeface="Arial" pitchFamily="34" charset="0"/>
            </a:endParaRPr>
          </a:p>
          <a:p>
            <a:pPr lvl="0" eaLnBrk="0" fontAlgn="base" hangingPunct="0">
              <a:spcBef>
                <a:spcPct val="0"/>
              </a:spcBef>
              <a:spcAft>
                <a:spcPct val="0"/>
              </a:spcAft>
            </a:pPr>
            <a:r>
              <a:rPr lang="en-US" altLang="el-GR" sz="800" dirty="0" smtClean="0">
                <a:latin typeface="Arial" pitchFamily="34" charset="0"/>
                <a:ea typeface="Calibri" pitchFamily="34" charset="0"/>
                <a:cs typeface="Arial" pitchFamily="34" charset="0"/>
                <a:hlinkClick r:id="rId6"/>
              </a:rPr>
              <a:t>anthi@ebex.gr</a:t>
            </a:r>
            <a:r>
              <a:rPr lang="en-US" altLang="el-GR" sz="800" dirty="0">
                <a:latin typeface="Arial" pitchFamily="34" charset="0"/>
                <a:ea typeface="Calibri" pitchFamily="34" charset="0"/>
                <a:cs typeface="Arial" pitchFamily="34" charset="0"/>
              </a:rPr>
              <a:t>      </a:t>
            </a:r>
            <a:r>
              <a:rPr lang="en-US" altLang="el-GR" sz="800" dirty="0">
                <a:latin typeface="Arial" pitchFamily="34" charset="0"/>
                <a:ea typeface="Calibri" pitchFamily="34" charset="0"/>
                <a:cs typeface="Arial" pitchFamily="34" charset="0"/>
                <a:hlinkClick r:id="rId7"/>
              </a:rPr>
              <a:t>anthipanagiotou76@gmail.com</a:t>
            </a:r>
            <a:endParaRPr lang="el-GR" altLang="el-GR" sz="800" dirty="0">
              <a:latin typeface="Arial" pitchFamily="34" charset="0"/>
              <a:cs typeface="Arial" pitchFamily="34" charset="0"/>
            </a:endParaRPr>
          </a:p>
          <a:p>
            <a:pPr lvl="0" eaLnBrk="0" fontAlgn="base" hangingPunct="0">
              <a:spcBef>
                <a:spcPct val="0"/>
              </a:spcBef>
              <a:spcAft>
                <a:spcPct val="0"/>
              </a:spcAft>
            </a:pPr>
            <a:r>
              <a:rPr lang="en-US" altLang="el-GR" sz="800" dirty="0">
                <a:latin typeface="Arial" pitchFamily="34" charset="0"/>
                <a:ea typeface="Calibri" pitchFamily="34" charset="0"/>
                <a:cs typeface="Arial" pitchFamily="34" charset="0"/>
              </a:rPr>
              <a:t>tel. +30 2541022533</a:t>
            </a:r>
            <a:endParaRPr lang="el-GR" altLang="el-GR" sz="800" dirty="0">
              <a:latin typeface="Arial" pitchFamily="34" charset="0"/>
              <a:cs typeface="Arial" pitchFamily="34" charset="0"/>
            </a:endParaRPr>
          </a:p>
          <a:p>
            <a:pPr lvl="0" eaLnBrk="0" fontAlgn="base" hangingPunct="0">
              <a:spcBef>
                <a:spcPct val="0"/>
              </a:spcBef>
              <a:spcAft>
                <a:spcPct val="0"/>
              </a:spcAft>
            </a:pPr>
            <a:r>
              <a:rPr lang="en-US" altLang="el-GR" sz="800" dirty="0">
                <a:latin typeface="Arial" pitchFamily="34" charset="0"/>
                <a:ea typeface="Calibri" pitchFamily="34" charset="0"/>
                <a:cs typeface="Arial" pitchFamily="34" charset="0"/>
              </a:rPr>
              <a:t>fax +30 2541025987</a:t>
            </a:r>
            <a:endParaRPr lang="el-GR" altLang="el-GR" sz="800" dirty="0">
              <a:latin typeface="Arial" pitchFamily="34" charset="0"/>
              <a:cs typeface="Arial" pitchFamily="34" charset="0"/>
            </a:endParaRPr>
          </a:p>
          <a:p>
            <a:pPr lvl="0" eaLnBrk="0" fontAlgn="base" hangingPunct="0">
              <a:spcBef>
                <a:spcPct val="0"/>
              </a:spcBef>
              <a:spcAft>
                <a:spcPct val="0"/>
              </a:spcAft>
            </a:pPr>
            <a:r>
              <a:rPr lang="en-US" altLang="el-GR" sz="800" dirty="0">
                <a:latin typeface="Arial" pitchFamily="34" charset="0"/>
                <a:ea typeface="Calibri" pitchFamily="34" charset="0"/>
                <a:cs typeface="Arial" pitchFamily="34" charset="0"/>
              </a:rPr>
              <a:t>mob. 00306937319595</a:t>
            </a:r>
            <a:endParaRPr lang="el-GR" altLang="el-GR" sz="800" dirty="0">
              <a:latin typeface="Arial" pitchFamily="34" charset="0"/>
              <a:cs typeface="Arial" pitchFamily="34" charset="0"/>
            </a:endParaRPr>
          </a:p>
          <a:p>
            <a:pPr lvl="0" eaLnBrk="0" fontAlgn="base" hangingPunct="0">
              <a:spcBef>
                <a:spcPct val="0"/>
              </a:spcBef>
              <a:spcAft>
                <a:spcPct val="0"/>
              </a:spcAft>
            </a:pPr>
            <a:r>
              <a:rPr lang="en-US" altLang="el-GR" sz="800" dirty="0">
                <a:latin typeface="Arial" pitchFamily="34" charset="0"/>
                <a:ea typeface="Calibri" pitchFamily="34" charset="0"/>
                <a:cs typeface="Arial" pitchFamily="34" charset="0"/>
              </a:rPr>
              <a:t>Web: </a:t>
            </a:r>
            <a:r>
              <a:rPr lang="en-US" altLang="el-GR" sz="800" dirty="0">
                <a:latin typeface="Arial" pitchFamily="34" charset="0"/>
                <a:ea typeface="Calibri" pitchFamily="34" charset="0"/>
                <a:cs typeface="Arial" pitchFamily="34" charset="0"/>
                <a:hlinkClick r:id="rId8"/>
              </a:rPr>
              <a:t>www.ebex,gr</a:t>
            </a:r>
            <a:endParaRPr lang="en-US" altLang="el-GR" sz="800" dirty="0">
              <a:latin typeface="Arial" pitchFamily="34" charset="0"/>
              <a:cs typeface="Arial" pitchFamily="34" charset="0"/>
            </a:endParaRPr>
          </a:p>
        </p:txBody>
      </p:sp>
    </p:spTree>
    <p:extLst>
      <p:ext uri="{BB962C8B-B14F-4D97-AF65-F5344CB8AC3E}">
        <p14:creationId xmlns:p14="http://schemas.microsoft.com/office/powerpoint/2010/main" val="2911181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solidFill>
                  <a:schemeClr val="dk1"/>
                </a:solidFill>
                <a:latin typeface="Gill Sans Nova Light" panose="020B0602020104020203" pitchFamily="34" charset="0"/>
                <a:ea typeface="Barlow ExtraLight"/>
                <a:cs typeface="Barlow ExtraLight"/>
                <a:sym typeface="Barlow ExtraLight"/>
              </a:rPr>
              <a:t>CEnTOUR project</a:t>
            </a:r>
            <a:endParaRPr lang="en-GB" sz="2340" b="1" dirty="0">
              <a:latin typeface="Gill Sans Nova Light" panose="020B0602020104020203" pitchFamily="34" charset="0"/>
            </a:endParaRPr>
          </a:p>
        </p:txBody>
      </p:sp>
      <p:sp>
        <p:nvSpPr>
          <p:cNvPr id="4" name="TextBox 3">
            <a:extLst>
              <a:ext uri="{FF2B5EF4-FFF2-40B4-BE49-F238E27FC236}">
                <a16:creationId xmlns:a16="http://schemas.microsoft.com/office/drawing/2014/main" xmlns="" id="{FE2D8E29-8329-7040-969D-EABC862A95AD}"/>
              </a:ext>
            </a:extLst>
          </p:cNvPr>
          <p:cNvSpPr txBox="1"/>
          <p:nvPr/>
        </p:nvSpPr>
        <p:spPr>
          <a:xfrm>
            <a:off x="826223" y="1219199"/>
            <a:ext cx="9933329" cy="4524315"/>
          </a:xfrm>
          <a:prstGeom prst="rect">
            <a:avLst/>
          </a:prstGeom>
          <a:noFill/>
        </p:spPr>
        <p:txBody>
          <a:bodyPr wrap="square" rtlCol="0">
            <a:spAutoFit/>
          </a:bodyPr>
          <a:lstStyle/>
          <a:p>
            <a:pPr algn="just"/>
            <a:r>
              <a:rPr lang="el-GR" dirty="0">
                <a:latin typeface="+mj-lt"/>
              </a:rPr>
              <a:t>Το </a:t>
            </a:r>
            <a:r>
              <a:rPr lang="el-GR" dirty="0" err="1">
                <a:latin typeface="+mj-lt"/>
              </a:rPr>
              <a:t>CenTOUR</a:t>
            </a:r>
            <a:r>
              <a:rPr lang="el-GR" dirty="0">
                <a:latin typeface="+mj-lt"/>
              </a:rPr>
              <a:t> – </a:t>
            </a:r>
            <a:r>
              <a:rPr lang="el-GR" dirty="0" err="1">
                <a:latin typeface="+mj-lt"/>
              </a:rPr>
              <a:t>Circular</a:t>
            </a:r>
            <a:r>
              <a:rPr lang="el-GR" dirty="0">
                <a:latin typeface="+mj-lt"/>
              </a:rPr>
              <a:t> </a:t>
            </a:r>
            <a:r>
              <a:rPr lang="el-GR" dirty="0" err="1">
                <a:latin typeface="+mj-lt"/>
              </a:rPr>
              <a:t>Economy</a:t>
            </a:r>
            <a:r>
              <a:rPr lang="el-GR" dirty="0">
                <a:latin typeface="+mj-lt"/>
              </a:rPr>
              <a:t> </a:t>
            </a:r>
            <a:r>
              <a:rPr lang="el-GR" dirty="0" err="1">
                <a:latin typeface="+mj-lt"/>
              </a:rPr>
              <a:t>in</a:t>
            </a:r>
            <a:r>
              <a:rPr lang="el-GR" dirty="0">
                <a:latin typeface="+mj-lt"/>
              </a:rPr>
              <a:t> </a:t>
            </a:r>
            <a:r>
              <a:rPr lang="el-GR" dirty="0" err="1">
                <a:latin typeface="+mj-lt"/>
              </a:rPr>
              <a:t>Tourism</a:t>
            </a:r>
            <a:r>
              <a:rPr lang="el-GR" dirty="0">
                <a:latin typeface="+mj-lt"/>
              </a:rPr>
              <a:t> είναι ένα έργο που χρηματοδοτείται από το πρόγραμμα COSME που διαρκεί από τον Σεπτέμβριο του 2020 έως τον Σεπτέμβριο του 2023. </a:t>
            </a:r>
            <a:endParaRPr lang="en-US" dirty="0" smtClean="0">
              <a:latin typeface="+mj-lt"/>
            </a:endParaRPr>
          </a:p>
          <a:p>
            <a:pPr algn="just"/>
            <a:endParaRPr lang="en-US" dirty="0">
              <a:latin typeface="+mj-lt"/>
            </a:endParaRPr>
          </a:p>
          <a:p>
            <a:pPr algn="just"/>
            <a:endParaRPr lang="en-US" dirty="0" smtClean="0">
              <a:latin typeface="+mj-lt"/>
            </a:endParaRPr>
          </a:p>
          <a:p>
            <a:pPr algn="just"/>
            <a:r>
              <a:rPr lang="el-GR" dirty="0" smtClean="0">
                <a:latin typeface="+mj-lt"/>
              </a:rPr>
              <a:t>Το </a:t>
            </a:r>
            <a:r>
              <a:rPr lang="el-GR" dirty="0">
                <a:latin typeface="+mj-lt"/>
              </a:rPr>
              <a:t>έργο στοχεύει στην </a:t>
            </a:r>
            <a:r>
              <a:rPr lang="el-GR" b="1" dirty="0" smtClean="0">
                <a:latin typeface="+mj-lt"/>
              </a:rPr>
              <a:t>ανάπτυξης </a:t>
            </a:r>
            <a:r>
              <a:rPr lang="el-GR" b="1" dirty="0">
                <a:latin typeface="+mj-lt"/>
              </a:rPr>
              <a:t>ικανοτήτω</a:t>
            </a:r>
            <a:r>
              <a:rPr lang="el-GR" dirty="0">
                <a:latin typeface="+mj-lt"/>
              </a:rPr>
              <a:t>ν και ενός </a:t>
            </a:r>
            <a:r>
              <a:rPr lang="el-GR" b="1" dirty="0">
                <a:latin typeface="+mj-lt"/>
              </a:rPr>
              <a:t>προγράμματος υποστήριξης </a:t>
            </a:r>
            <a:r>
              <a:rPr lang="el-GR" dirty="0">
                <a:latin typeface="+mj-lt"/>
              </a:rPr>
              <a:t>για τις μικρομεσαίες επιχειρήσεις (ΜΜΕ) του τουριστικού τομέα </a:t>
            </a:r>
            <a:r>
              <a:rPr lang="el-GR" dirty="0" smtClean="0">
                <a:latin typeface="+mj-lt"/>
              </a:rPr>
              <a:t>σε 5 </a:t>
            </a:r>
            <a:r>
              <a:rPr lang="el-GR" dirty="0">
                <a:latin typeface="+mj-lt"/>
              </a:rPr>
              <a:t>ευρωπαϊκές χώρες (Ιταλία, Ισπανία, Βόρεια Μακεδονία, Μολδαβία, Ελλάδα) που θα τις οδηγήσουν να φτάσουν σε διαφορετικά επίπεδα καινοτομιών κυκλικής οικονομίας στο πλαίσιο μιας προοπτικής του συστήματος μετάβασης, ειδικά μέσω της αντίστροφης αλυσίδας εφοδιασμού και συμβίωσης. </a:t>
            </a:r>
            <a:endParaRPr lang="en-US" dirty="0" smtClean="0">
              <a:latin typeface="+mj-lt"/>
            </a:endParaRPr>
          </a:p>
          <a:p>
            <a:pPr algn="just"/>
            <a:endParaRPr lang="en-US" dirty="0">
              <a:latin typeface="+mj-lt"/>
            </a:endParaRPr>
          </a:p>
          <a:p>
            <a:pPr algn="just"/>
            <a:r>
              <a:rPr lang="el-GR" dirty="0" smtClean="0">
                <a:latin typeface="+mj-lt"/>
              </a:rPr>
              <a:t>Το έργο συνδέεται </a:t>
            </a:r>
            <a:r>
              <a:rPr lang="el-GR" dirty="0">
                <a:latin typeface="+mj-lt"/>
              </a:rPr>
              <a:t>με μια προσέγγιση που βασίζεται στον τόπο και  βοηθάει  τις ΜΜΕ να αναπτύξουν δυνατότητες μάρκετινγκ και προώθησης αξιοποιώντας τον παράγοντα βιωσιμότητα.</a:t>
            </a:r>
          </a:p>
          <a:p>
            <a:endParaRPr lang="en-US" dirty="0" smtClean="0">
              <a:latin typeface="+mj-lt"/>
            </a:endParaRPr>
          </a:p>
          <a:p>
            <a:endParaRPr lang="el-GR" dirty="0" smtClean="0">
              <a:latin typeface="+mj-lt"/>
            </a:endParaRPr>
          </a:p>
          <a:p>
            <a:r>
              <a:rPr lang="el-GR" dirty="0" smtClean="0">
                <a:latin typeface="+mj-lt"/>
              </a:rPr>
              <a:t>Στην Ελλάδα χρηματοδοτούμε 12 συνολικά επιχειρήσεις. </a:t>
            </a:r>
          </a:p>
          <a:p>
            <a:endParaRPr lang="el-GR" dirty="0">
              <a:latin typeface="+mj-lt"/>
            </a:endParaRPr>
          </a:p>
        </p:txBody>
      </p:sp>
    </p:spTree>
    <p:extLst>
      <p:ext uri="{BB962C8B-B14F-4D97-AF65-F5344CB8AC3E}">
        <p14:creationId xmlns:p14="http://schemas.microsoft.com/office/powerpoint/2010/main" val="1078253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US" sz="2340" b="1" dirty="0" smtClean="0">
                <a:solidFill>
                  <a:schemeClr val="dk1"/>
                </a:solidFill>
                <a:latin typeface="Gill Sans Nova Light" panose="020B0602020104020203" pitchFamily="34" charset="0"/>
                <a:sym typeface="Barlow ExtraLight"/>
              </a:rPr>
              <a:t>Centour Project:</a:t>
            </a:r>
            <a:endParaRPr lang="en-GB" sz="2340" b="1" dirty="0">
              <a:latin typeface="Gill Sans Nova Light" panose="020B0602020104020203" pitchFamily="34" charset="0"/>
            </a:endParaRPr>
          </a:p>
        </p:txBody>
      </p:sp>
      <p:sp>
        <p:nvSpPr>
          <p:cNvPr id="4" name="TextBox 3">
            <a:extLst>
              <a:ext uri="{FF2B5EF4-FFF2-40B4-BE49-F238E27FC236}">
                <a16:creationId xmlns:a16="http://schemas.microsoft.com/office/drawing/2014/main" xmlns="" id="{FE2D8E29-8329-7040-969D-EABC862A95AD}"/>
              </a:ext>
            </a:extLst>
          </p:cNvPr>
          <p:cNvSpPr txBox="1"/>
          <p:nvPr/>
        </p:nvSpPr>
        <p:spPr>
          <a:xfrm>
            <a:off x="497305" y="1219200"/>
            <a:ext cx="9868591" cy="4647426"/>
          </a:xfrm>
          <a:prstGeom prst="rect">
            <a:avLst/>
          </a:prstGeom>
          <a:noFill/>
        </p:spPr>
        <p:txBody>
          <a:bodyPr wrap="square" rtlCol="0">
            <a:spAutoFit/>
          </a:bodyPr>
          <a:lstStyle/>
          <a:p>
            <a:r>
              <a:rPr lang="en-US" sz="2000" b="1" dirty="0">
                <a:latin typeface="+mj-lt"/>
              </a:rPr>
              <a:t>Lead partner/coordinator: </a:t>
            </a:r>
            <a:r>
              <a:rPr lang="en-US" sz="2000" dirty="0">
                <a:latin typeface="+mj-lt"/>
              </a:rPr>
              <a:t>Chamber of Commerce, Industry, Craft and Agriculture of Marche Region (CCIAAM) - Italy</a:t>
            </a:r>
          </a:p>
          <a:p>
            <a:endParaRPr lang="el-GR" sz="2000" dirty="0" smtClean="0">
              <a:latin typeface="+mj-lt"/>
            </a:endParaRPr>
          </a:p>
          <a:p>
            <a:r>
              <a:rPr lang="en-US" sz="2000" b="1" dirty="0" smtClean="0">
                <a:latin typeface="+mj-lt"/>
              </a:rPr>
              <a:t>Partners</a:t>
            </a:r>
            <a:r>
              <a:rPr lang="en-US" sz="2000" b="1" dirty="0">
                <a:latin typeface="+mj-lt"/>
              </a:rPr>
              <a:t>:</a:t>
            </a:r>
            <a:r>
              <a:rPr lang="en-US" sz="2000" dirty="0">
                <a:latin typeface="+mj-lt"/>
              </a:rPr>
              <a:t>  </a:t>
            </a:r>
          </a:p>
          <a:p>
            <a:r>
              <a:rPr lang="en-US" sz="2000" dirty="0">
                <a:latin typeface="+mj-lt"/>
              </a:rPr>
              <a:t>2 </a:t>
            </a:r>
            <a:r>
              <a:rPr lang="en-US" sz="2000" dirty="0" err="1">
                <a:latin typeface="+mj-lt"/>
              </a:rPr>
              <a:t>Università</a:t>
            </a:r>
            <a:r>
              <a:rPr lang="en-US" sz="2000" dirty="0">
                <a:latin typeface="+mj-lt"/>
              </a:rPr>
              <a:t> </a:t>
            </a:r>
            <a:r>
              <a:rPr lang="en-US" sz="2000" dirty="0" err="1">
                <a:latin typeface="+mj-lt"/>
              </a:rPr>
              <a:t>Politecnica</a:t>
            </a:r>
            <a:r>
              <a:rPr lang="en-US" sz="2000" dirty="0">
                <a:latin typeface="+mj-lt"/>
              </a:rPr>
              <a:t> </a:t>
            </a:r>
            <a:r>
              <a:rPr lang="en-US" sz="2000" dirty="0" err="1">
                <a:latin typeface="+mj-lt"/>
              </a:rPr>
              <a:t>Delle</a:t>
            </a:r>
            <a:r>
              <a:rPr lang="en-US" sz="2000" dirty="0">
                <a:latin typeface="+mj-lt"/>
              </a:rPr>
              <a:t> Marche (Italy) </a:t>
            </a:r>
          </a:p>
          <a:p>
            <a:r>
              <a:rPr lang="en-US" sz="2000" dirty="0">
                <a:latin typeface="+mj-lt"/>
              </a:rPr>
              <a:t>3 Ecores </a:t>
            </a:r>
            <a:r>
              <a:rPr lang="en-US" sz="2000" dirty="0" err="1">
                <a:latin typeface="+mj-lt"/>
              </a:rPr>
              <a:t>Sprl</a:t>
            </a:r>
            <a:r>
              <a:rPr lang="en-US" sz="2000" dirty="0">
                <a:latin typeface="+mj-lt"/>
              </a:rPr>
              <a:t> (Belgium)</a:t>
            </a:r>
          </a:p>
          <a:p>
            <a:r>
              <a:rPr lang="en-US" sz="2000" dirty="0">
                <a:latin typeface="+mj-lt"/>
              </a:rPr>
              <a:t>4 Organization for Entrepreneurship Development (Moldova) </a:t>
            </a:r>
          </a:p>
          <a:p>
            <a:r>
              <a:rPr lang="en-US" sz="2000" dirty="0">
                <a:latin typeface="+mj-lt"/>
              </a:rPr>
              <a:t>5 Business &amp; Innovation Center (Republic of North Macedonia) </a:t>
            </a:r>
          </a:p>
          <a:p>
            <a:r>
              <a:rPr lang="en-US" sz="2000" dirty="0">
                <a:latin typeface="+mj-lt"/>
              </a:rPr>
              <a:t>6 </a:t>
            </a:r>
            <a:r>
              <a:rPr lang="en-US" sz="2000" dirty="0" err="1">
                <a:latin typeface="+mj-lt"/>
              </a:rPr>
              <a:t>Emporiko</a:t>
            </a:r>
            <a:r>
              <a:rPr lang="en-US" sz="2000" dirty="0">
                <a:latin typeface="+mj-lt"/>
              </a:rPr>
              <a:t> Kai </a:t>
            </a:r>
            <a:r>
              <a:rPr lang="en-US" sz="2000" dirty="0" err="1">
                <a:latin typeface="+mj-lt"/>
              </a:rPr>
              <a:t>Viomichaniko</a:t>
            </a:r>
            <a:r>
              <a:rPr lang="en-US" sz="2000" dirty="0">
                <a:latin typeface="+mj-lt"/>
              </a:rPr>
              <a:t> </a:t>
            </a:r>
            <a:r>
              <a:rPr lang="en-US" sz="2000" dirty="0" err="1">
                <a:latin typeface="+mj-lt"/>
              </a:rPr>
              <a:t>Epimelitirio</a:t>
            </a:r>
            <a:r>
              <a:rPr lang="en-US" sz="2000" dirty="0">
                <a:latin typeface="+mj-lt"/>
              </a:rPr>
              <a:t> </a:t>
            </a:r>
            <a:r>
              <a:rPr lang="en-US" sz="2000" dirty="0" err="1">
                <a:latin typeface="+mj-lt"/>
              </a:rPr>
              <a:t>Xanthis</a:t>
            </a:r>
            <a:r>
              <a:rPr lang="en-US" sz="2000" dirty="0">
                <a:latin typeface="+mj-lt"/>
              </a:rPr>
              <a:t> (Greece)</a:t>
            </a:r>
          </a:p>
          <a:p>
            <a:r>
              <a:rPr lang="en-US" sz="2000" dirty="0">
                <a:latin typeface="+mj-lt"/>
              </a:rPr>
              <a:t>7 CSI - Center For Social Innovation Ltd (Cyprus)</a:t>
            </a:r>
          </a:p>
          <a:p>
            <a:r>
              <a:rPr lang="en-US" sz="2000" dirty="0">
                <a:latin typeface="+mj-lt"/>
              </a:rPr>
              <a:t>8 Forum </a:t>
            </a:r>
            <a:r>
              <a:rPr lang="en-US" sz="2000" dirty="0" err="1">
                <a:latin typeface="+mj-lt"/>
              </a:rPr>
              <a:t>Delle</a:t>
            </a:r>
            <a:r>
              <a:rPr lang="en-US" sz="2000" dirty="0">
                <a:latin typeface="+mj-lt"/>
              </a:rPr>
              <a:t> </a:t>
            </a:r>
            <a:r>
              <a:rPr lang="en-US" sz="2000" dirty="0" err="1">
                <a:latin typeface="+mj-lt"/>
              </a:rPr>
              <a:t>Camere</a:t>
            </a:r>
            <a:r>
              <a:rPr lang="en-US" sz="2000" dirty="0">
                <a:latin typeface="+mj-lt"/>
              </a:rPr>
              <a:t> Di </a:t>
            </a:r>
            <a:r>
              <a:rPr lang="en-US" sz="2000" dirty="0" err="1">
                <a:latin typeface="+mj-lt"/>
              </a:rPr>
              <a:t>Commercio</a:t>
            </a:r>
            <a:r>
              <a:rPr lang="en-US" sz="2000" dirty="0">
                <a:latin typeface="+mj-lt"/>
              </a:rPr>
              <a:t> </a:t>
            </a:r>
            <a:r>
              <a:rPr lang="en-US" sz="2000" dirty="0" err="1">
                <a:latin typeface="+mj-lt"/>
              </a:rPr>
              <a:t>Dell'adriatico</a:t>
            </a:r>
            <a:r>
              <a:rPr lang="en-US" sz="2000" dirty="0">
                <a:latin typeface="+mj-lt"/>
              </a:rPr>
              <a:t> E </a:t>
            </a:r>
            <a:r>
              <a:rPr lang="en-US" sz="2000" dirty="0" err="1">
                <a:latin typeface="+mj-lt"/>
              </a:rPr>
              <a:t>Dello</a:t>
            </a:r>
            <a:r>
              <a:rPr lang="en-US" sz="2000" dirty="0">
                <a:latin typeface="+mj-lt"/>
              </a:rPr>
              <a:t> </a:t>
            </a:r>
            <a:r>
              <a:rPr lang="en-US" sz="2000" dirty="0" err="1">
                <a:latin typeface="+mj-lt"/>
              </a:rPr>
              <a:t>Ionio</a:t>
            </a:r>
            <a:r>
              <a:rPr lang="en-US" sz="2000" dirty="0">
                <a:latin typeface="+mj-lt"/>
              </a:rPr>
              <a:t> (Italy)</a:t>
            </a:r>
          </a:p>
          <a:p>
            <a:r>
              <a:rPr lang="en-US" sz="2000" dirty="0">
                <a:latin typeface="+mj-lt"/>
              </a:rPr>
              <a:t>9 </a:t>
            </a:r>
            <a:r>
              <a:rPr lang="en-US" sz="2000" dirty="0" err="1">
                <a:latin typeface="+mj-lt"/>
              </a:rPr>
              <a:t>Progetto</a:t>
            </a:r>
            <a:r>
              <a:rPr lang="en-US" sz="2000" dirty="0">
                <a:latin typeface="+mj-lt"/>
              </a:rPr>
              <a:t> Arcadia </a:t>
            </a:r>
            <a:r>
              <a:rPr lang="en-US" sz="2000" dirty="0" err="1">
                <a:latin typeface="+mj-lt"/>
              </a:rPr>
              <a:t>Srls</a:t>
            </a:r>
            <a:r>
              <a:rPr lang="en-US" sz="2000" dirty="0">
                <a:latin typeface="+mj-lt"/>
              </a:rPr>
              <a:t> (Italy)</a:t>
            </a:r>
          </a:p>
          <a:p>
            <a:r>
              <a:rPr lang="en-US" sz="2000" dirty="0">
                <a:latin typeface="+mj-lt"/>
              </a:rPr>
              <a:t>10 </a:t>
            </a:r>
            <a:r>
              <a:rPr lang="en-US" sz="2000" dirty="0" err="1">
                <a:latin typeface="+mj-lt"/>
              </a:rPr>
              <a:t>Camara</a:t>
            </a:r>
            <a:r>
              <a:rPr lang="en-US" sz="2000" dirty="0">
                <a:latin typeface="+mj-lt"/>
              </a:rPr>
              <a:t> de </a:t>
            </a:r>
            <a:r>
              <a:rPr lang="en-US" sz="2000" dirty="0" err="1">
                <a:latin typeface="+mj-lt"/>
              </a:rPr>
              <a:t>Comercio</a:t>
            </a:r>
            <a:r>
              <a:rPr lang="en-US" sz="2000" dirty="0">
                <a:latin typeface="+mj-lt"/>
              </a:rPr>
              <a:t> de Cantabria (Spain)</a:t>
            </a:r>
          </a:p>
          <a:p>
            <a:r>
              <a:rPr lang="en-US" dirty="0"/>
              <a:t/>
            </a:r>
            <a:br>
              <a:rPr lang="en-US" dirty="0"/>
            </a:br>
            <a:endParaRPr lang="x-none" dirty="0"/>
          </a:p>
        </p:txBody>
      </p:sp>
    </p:spTree>
    <p:extLst>
      <p:ext uri="{BB962C8B-B14F-4D97-AF65-F5344CB8AC3E}">
        <p14:creationId xmlns:p14="http://schemas.microsoft.com/office/powerpoint/2010/main" val="3424300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solidFill>
                  <a:schemeClr val="dk1"/>
                </a:solidFill>
                <a:latin typeface="Gill Sans Nova Light" panose="020B0602020104020203" pitchFamily="34" charset="0"/>
                <a:ea typeface="Barlow ExtraLight"/>
                <a:cs typeface="Barlow ExtraLight"/>
                <a:sym typeface="Barlow ExtraLight"/>
              </a:rPr>
              <a:t>CEnTOUR project</a:t>
            </a:r>
            <a:endParaRPr lang="en-GB" sz="2340" b="1" dirty="0">
              <a:latin typeface="Gill Sans Nova Light" panose="020B0602020104020203" pitchFamily="34" charset="0"/>
            </a:endParaRPr>
          </a:p>
        </p:txBody>
      </p:sp>
      <p:sp>
        <p:nvSpPr>
          <p:cNvPr id="4" name="TextBox 3">
            <a:extLst>
              <a:ext uri="{FF2B5EF4-FFF2-40B4-BE49-F238E27FC236}">
                <a16:creationId xmlns:a16="http://schemas.microsoft.com/office/drawing/2014/main" xmlns="" id="{FE2D8E29-8329-7040-969D-EABC862A95AD}"/>
              </a:ext>
            </a:extLst>
          </p:cNvPr>
          <p:cNvSpPr txBox="1"/>
          <p:nvPr/>
        </p:nvSpPr>
        <p:spPr>
          <a:xfrm>
            <a:off x="497305" y="1219200"/>
            <a:ext cx="9884776" cy="3970318"/>
          </a:xfrm>
          <a:prstGeom prst="rect">
            <a:avLst/>
          </a:prstGeom>
          <a:noFill/>
        </p:spPr>
        <p:txBody>
          <a:bodyPr wrap="square" rtlCol="0">
            <a:spAutoFit/>
          </a:bodyPr>
          <a:lstStyle/>
          <a:p>
            <a:pPr marL="342900" indent="-342900">
              <a:buFont typeface="Wingdings" panose="05000000000000000000" pitchFamily="2" charset="2"/>
              <a:buChar char="ü"/>
            </a:pPr>
            <a:r>
              <a:rPr lang="el-GR" dirty="0">
                <a:latin typeface="+mj-lt"/>
              </a:rPr>
              <a:t>Ε</a:t>
            </a:r>
            <a:r>
              <a:rPr lang="el-GR" dirty="0" smtClean="0">
                <a:latin typeface="+mj-lt"/>
              </a:rPr>
              <a:t>νισχύει την υποστήριξη της επιχειρηματικότητας μέσω της  ανάπτυξης </a:t>
            </a:r>
            <a:r>
              <a:rPr lang="el-GR" dirty="0">
                <a:latin typeface="+mj-lt"/>
              </a:rPr>
              <a:t>και </a:t>
            </a:r>
            <a:r>
              <a:rPr lang="el-GR" dirty="0" smtClean="0">
                <a:latin typeface="+mj-lt"/>
              </a:rPr>
              <a:t>δημιουργίας  </a:t>
            </a:r>
            <a:r>
              <a:rPr lang="el-GR" dirty="0">
                <a:latin typeface="+mj-lt"/>
              </a:rPr>
              <a:t>κυκλικών επιχειρήσεων (όσον αφορά τη μεταφορά γνώσης, δεξιοτήτων, καινοτομίας, πιστοποιήσεις) στο πλαίσιο ενός ολοκληρωμένου συστήματος τοπικής ανάπτυξης</a:t>
            </a:r>
            <a:r>
              <a:rPr lang="el-GR" dirty="0" smtClean="0">
                <a:latin typeface="+mj-lt"/>
              </a:rPr>
              <a:t>.</a:t>
            </a:r>
          </a:p>
          <a:p>
            <a:endParaRPr lang="el-GR" dirty="0">
              <a:latin typeface="+mj-lt"/>
            </a:endParaRPr>
          </a:p>
          <a:p>
            <a:pPr marL="342900" indent="-342900">
              <a:buFont typeface="Wingdings" panose="05000000000000000000" pitchFamily="2" charset="2"/>
              <a:buChar char="ü"/>
            </a:pPr>
            <a:r>
              <a:rPr lang="el-GR" dirty="0" smtClean="0">
                <a:latin typeface="+mj-lt"/>
              </a:rPr>
              <a:t>Πιο </a:t>
            </a:r>
            <a:r>
              <a:rPr lang="el-GR" dirty="0">
                <a:latin typeface="+mj-lt"/>
              </a:rPr>
              <a:t>συγκεκριμένα, αυτό το έργο στοχεύει να επιταχύνει και να υποστηρίξει την ικανότητα των ΜΜΕ στον τουρισμό να υιοθετήσουν βιώσιμες λύσεις, </a:t>
            </a:r>
            <a:r>
              <a:rPr lang="el-GR" dirty="0" smtClean="0">
                <a:latin typeface="+mj-lt"/>
              </a:rPr>
              <a:t>προτείνοντας:</a:t>
            </a:r>
          </a:p>
          <a:p>
            <a:pPr marL="342900" indent="-342900">
              <a:buFont typeface="Wingdings" panose="05000000000000000000" pitchFamily="2" charset="2"/>
              <a:buChar char="ü"/>
            </a:pPr>
            <a:endParaRPr lang="el-GR" dirty="0" smtClean="0">
              <a:latin typeface="+mj-lt"/>
            </a:endParaRPr>
          </a:p>
          <a:p>
            <a:pPr marL="285750" indent="-285750">
              <a:buClr>
                <a:schemeClr val="accent6">
                  <a:lumMod val="60000"/>
                  <a:lumOff val="40000"/>
                </a:schemeClr>
              </a:buClr>
              <a:buFont typeface="Wingdings" panose="05000000000000000000" pitchFamily="2" charset="2"/>
              <a:buChar char="v"/>
            </a:pPr>
            <a:r>
              <a:rPr lang="el-GR" dirty="0" smtClean="0">
                <a:latin typeface="+mj-lt"/>
              </a:rPr>
              <a:t>εστίαση </a:t>
            </a:r>
            <a:r>
              <a:rPr lang="el-GR" dirty="0">
                <a:latin typeface="+mj-lt"/>
              </a:rPr>
              <a:t>στα </a:t>
            </a:r>
            <a:r>
              <a:rPr lang="el-GR" b="1" dirty="0">
                <a:latin typeface="+mj-lt"/>
              </a:rPr>
              <a:t>απόβλητα στον τομέα των τροφίμων</a:t>
            </a:r>
            <a:r>
              <a:rPr lang="el-GR" dirty="0">
                <a:latin typeface="+mj-lt"/>
              </a:rPr>
              <a:t>, </a:t>
            </a:r>
            <a:endParaRPr lang="el-GR" dirty="0" smtClean="0">
              <a:latin typeface="+mj-lt"/>
            </a:endParaRPr>
          </a:p>
          <a:p>
            <a:pPr>
              <a:buClr>
                <a:schemeClr val="accent6">
                  <a:lumMod val="60000"/>
                  <a:lumOff val="40000"/>
                </a:schemeClr>
              </a:buClr>
            </a:pPr>
            <a:endParaRPr lang="el-GR" dirty="0" smtClean="0">
              <a:latin typeface="+mj-lt"/>
            </a:endParaRPr>
          </a:p>
          <a:p>
            <a:pPr marL="285750" indent="-285750">
              <a:buClr>
                <a:schemeClr val="accent6">
                  <a:lumMod val="60000"/>
                  <a:lumOff val="40000"/>
                </a:schemeClr>
              </a:buClr>
              <a:buFont typeface="Wingdings" panose="05000000000000000000" pitchFamily="2" charset="2"/>
              <a:buChar char="v"/>
            </a:pPr>
            <a:r>
              <a:rPr lang="el-GR" dirty="0" smtClean="0">
                <a:latin typeface="+mj-lt"/>
              </a:rPr>
              <a:t>προσφορά </a:t>
            </a:r>
            <a:r>
              <a:rPr lang="el-GR" b="1" dirty="0">
                <a:latin typeface="+mj-lt"/>
              </a:rPr>
              <a:t>χωρίς πλαστικά </a:t>
            </a:r>
            <a:endParaRPr lang="el-GR" b="1" dirty="0" smtClean="0">
              <a:latin typeface="+mj-lt"/>
            </a:endParaRPr>
          </a:p>
          <a:p>
            <a:pPr>
              <a:buClr>
                <a:schemeClr val="accent6">
                  <a:lumMod val="60000"/>
                  <a:lumOff val="40000"/>
                </a:schemeClr>
              </a:buClr>
            </a:pPr>
            <a:endParaRPr lang="el-GR" b="1" dirty="0" smtClean="0">
              <a:latin typeface="+mj-lt"/>
            </a:endParaRPr>
          </a:p>
          <a:p>
            <a:pPr marL="285750" indent="-285750">
              <a:buClr>
                <a:schemeClr val="accent6">
                  <a:lumMod val="60000"/>
                  <a:lumOff val="40000"/>
                </a:schemeClr>
              </a:buClr>
              <a:buFont typeface="Wingdings" panose="05000000000000000000" pitchFamily="2" charset="2"/>
              <a:buChar char="v"/>
            </a:pPr>
            <a:r>
              <a:rPr lang="el-GR" dirty="0" smtClean="0">
                <a:latin typeface="+mj-lt"/>
              </a:rPr>
              <a:t>και </a:t>
            </a:r>
            <a:r>
              <a:rPr lang="el-GR" dirty="0">
                <a:latin typeface="+mj-lt"/>
              </a:rPr>
              <a:t>ε</a:t>
            </a:r>
            <a:r>
              <a:rPr lang="el-GR" b="1" dirty="0">
                <a:latin typeface="+mj-lt"/>
              </a:rPr>
              <a:t>πανεξέταση</a:t>
            </a:r>
            <a:r>
              <a:rPr lang="el-GR" dirty="0">
                <a:latin typeface="+mj-lt"/>
              </a:rPr>
              <a:t> της </a:t>
            </a:r>
            <a:r>
              <a:rPr lang="el-GR" b="1" dirty="0">
                <a:latin typeface="+mj-lt"/>
              </a:rPr>
              <a:t>συσκευασίας</a:t>
            </a:r>
            <a:r>
              <a:rPr lang="el-GR" dirty="0">
                <a:latin typeface="+mj-lt"/>
              </a:rPr>
              <a:t> </a:t>
            </a:r>
            <a:endParaRPr lang="el-GR" dirty="0" smtClean="0">
              <a:latin typeface="+mj-lt"/>
            </a:endParaRPr>
          </a:p>
          <a:p>
            <a:pPr>
              <a:buClr>
                <a:schemeClr val="accent6">
                  <a:lumMod val="60000"/>
                  <a:lumOff val="40000"/>
                </a:schemeClr>
              </a:buClr>
            </a:pPr>
            <a:endParaRPr lang="el-GR" dirty="0" smtClean="0">
              <a:latin typeface="+mj-lt"/>
            </a:endParaRPr>
          </a:p>
          <a:p>
            <a:pPr marL="285750" indent="-285750">
              <a:buClr>
                <a:schemeClr val="accent6">
                  <a:lumMod val="60000"/>
                  <a:lumOff val="40000"/>
                </a:schemeClr>
              </a:buClr>
              <a:buFont typeface="Wingdings" panose="05000000000000000000" pitchFamily="2" charset="2"/>
              <a:buChar char="v"/>
            </a:pPr>
            <a:r>
              <a:rPr lang="el-GR" dirty="0" smtClean="0">
                <a:latin typeface="+mj-lt"/>
              </a:rPr>
              <a:t>και </a:t>
            </a:r>
            <a:r>
              <a:rPr lang="el-GR" b="1" dirty="0">
                <a:latin typeface="+mj-lt"/>
              </a:rPr>
              <a:t>συλλογική κατανάλωση  </a:t>
            </a:r>
            <a:endParaRPr lang="en-GB" dirty="0" smtClean="0">
              <a:latin typeface="+mj-lt"/>
            </a:endParaRPr>
          </a:p>
        </p:txBody>
      </p:sp>
    </p:spTree>
    <p:extLst>
      <p:ext uri="{BB962C8B-B14F-4D97-AF65-F5344CB8AC3E}">
        <p14:creationId xmlns:p14="http://schemas.microsoft.com/office/powerpoint/2010/main" val="2343652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solidFill>
                  <a:schemeClr val="dk1"/>
                </a:solidFill>
                <a:latin typeface="Gill Sans Nova Light" panose="020B0602020104020203" pitchFamily="34" charset="0"/>
                <a:ea typeface="Barlow ExtraLight"/>
                <a:cs typeface="Barlow ExtraLight"/>
                <a:sym typeface="Barlow ExtraLight"/>
              </a:rPr>
              <a:t>CEnTOUR objectives</a:t>
            </a:r>
            <a:endParaRPr lang="en-GB" sz="2340" b="1" dirty="0">
              <a:latin typeface="Gill Sans Nova Light" panose="020B0602020104020203"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18959" y="52369"/>
            <a:ext cx="2512612" cy="251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xmlns="" id="{FE2D8E29-8329-7040-969D-EABC862A95AD}"/>
              </a:ext>
            </a:extLst>
          </p:cNvPr>
          <p:cNvSpPr txBox="1"/>
          <p:nvPr/>
        </p:nvSpPr>
        <p:spPr>
          <a:xfrm>
            <a:off x="437108" y="1371371"/>
            <a:ext cx="10083526" cy="3139321"/>
          </a:xfrm>
          <a:prstGeom prst="rect">
            <a:avLst/>
          </a:prstGeom>
          <a:noFill/>
        </p:spPr>
        <p:txBody>
          <a:bodyPr wrap="square" rtlCol="0">
            <a:spAutoFit/>
          </a:bodyPr>
          <a:lstStyle/>
          <a:p>
            <a:pPr marL="285750" indent="-285750">
              <a:buFont typeface="Courier New" panose="02070309020205020404" pitchFamily="49" charset="0"/>
              <a:buChar char="o"/>
            </a:pPr>
            <a:r>
              <a:rPr lang="el-GR" dirty="0" smtClean="0">
                <a:latin typeface="Gill Sans Nova Light" panose="020B0302020104020203" pitchFamily="34" charset="0"/>
              </a:rPr>
              <a:t>Ενισχύει </a:t>
            </a:r>
            <a:r>
              <a:rPr lang="el-GR" b="1" dirty="0" smtClean="0">
                <a:latin typeface="Gill Sans Nova Light" panose="020B0302020104020203" pitchFamily="34" charset="0"/>
              </a:rPr>
              <a:t>την μεταφορά  </a:t>
            </a:r>
            <a:r>
              <a:rPr lang="el-GR" b="1" dirty="0">
                <a:latin typeface="Gill Sans Nova Light" panose="020B0302020104020203" pitchFamily="34" charset="0"/>
              </a:rPr>
              <a:t>δεξιοτήτων και γνώσης </a:t>
            </a:r>
            <a:r>
              <a:rPr lang="el-GR" dirty="0">
                <a:latin typeface="Gill Sans Nova Light" panose="020B0302020104020203" pitchFamily="34" charset="0"/>
              </a:rPr>
              <a:t>μέσω της συλλογής και </a:t>
            </a:r>
            <a:r>
              <a:rPr lang="el-GR" b="1" dirty="0">
                <a:latin typeface="Gill Sans Nova Light" panose="020B0302020104020203" pitchFamily="34" charset="0"/>
              </a:rPr>
              <a:t>ανάπτυξης πόρων </a:t>
            </a:r>
            <a:r>
              <a:rPr lang="el-GR" dirty="0">
                <a:latin typeface="Gill Sans Nova Light" panose="020B0302020104020203" pitchFamily="34" charset="0"/>
              </a:rPr>
              <a:t>για την υποστήριξη των ΜΜΕ στη μετάβασή τους στην κυκλική </a:t>
            </a:r>
            <a:r>
              <a:rPr lang="el-GR" dirty="0" smtClean="0">
                <a:latin typeface="Gill Sans Nova Light" panose="020B0302020104020203" pitchFamily="34" charset="0"/>
              </a:rPr>
              <a:t>οικονομία</a:t>
            </a:r>
          </a:p>
          <a:p>
            <a:endParaRPr lang="el-GR" dirty="0" smtClean="0">
              <a:latin typeface="Gill Sans Nova Light" panose="020B0302020104020203" pitchFamily="34" charset="0"/>
            </a:endParaRPr>
          </a:p>
          <a:p>
            <a:pPr marL="285750" indent="-285750">
              <a:buFont typeface="Courier New" panose="02070309020205020404" pitchFamily="49" charset="0"/>
              <a:buChar char="o"/>
            </a:pPr>
            <a:endParaRPr lang="el-GR" dirty="0">
              <a:latin typeface="Gill Sans Nova Light" panose="020B0302020104020203" pitchFamily="34" charset="0"/>
            </a:endParaRPr>
          </a:p>
          <a:p>
            <a:pPr marL="285750" indent="-285750">
              <a:buFont typeface="Courier New" panose="02070309020205020404" pitchFamily="49" charset="0"/>
              <a:buChar char="o"/>
            </a:pPr>
            <a:r>
              <a:rPr lang="el-GR" dirty="0" smtClean="0">
                <a:latin typeface="Gill Sans Nova Light" panose="020B0302020104020203" pitchFamily="34" charset="0"/>
              </a:rPr>
              <a:t>Υιοθέτηση </a:t>
            </a:r>
            <a:r>
              <a:rPr lang="el-GR" b="1" dirty="0">
                <a:latin typeface="Gill Sans Nova Light" panose="020B0302020104020203" pitchFamily="34" charset="0"/>
              </a:rPr>
              <a:t>μιας υποστηρικτικής δομής για ΜΜΕ σε χώρα/περιοχή εστίασης </a:t>
            </a:r>
            <a:r>
              <a:rPr lang="el-GR" dirty="0">
                <a:latin typeface="Gill Sans Nova Light" panose="020B0302020104020203" pitchFamily="34" charset="0"/>
              </a:rPr>
              <a:t>Η δομή αποτελείται από έναν εκπαιδευμένο Διαμεσολαβητή CE και υπηρεσίες υποστήριξης από εταίρους στις </a:t>
            </a:r>
            <a:r>
              <a:rPr lang="el-GR" dirty="0" smtClean="0">
                <a:latin typeface="Gill Sans Nova Light" panose="020B0302020104020203" pitchFamily="34" charset="0"/>
              </a:rPr>
              <a:t>χώρες/περιοχές. Διευκόλυνση </a:t>
            </a:r>
            <a:r>
              <a:rPr lang="el-GR" dirty="0">
                <a:latin typeface="Gill Sans Nova Light" panose="020B0302020104020203" pitchFamily="34" charset="0"/>
              </a:rPr>
              <a:t>της μεταφοράς γνώσης μεταξύ των </a:t>
            </a:r>
            <a:r>
              <a:rPr lang="el-GR" dirty="0" smtClean="0">
                <a:latin typeface="Gill Sans Nova Light" panose="020B0302020104020203" pitchFamily="34" charset="0"/>
              </a:rPr>
              <a:t>εταιρειών</a:t>
            </a:r>
          </a:p>
          <a:p>
            <a:pPr marL="285750" indent="-285750">
              <a:buFont typeface="Courier New" panose="02070309020205020404" pitchFamily="49" charset="0"/>
              <a:buChar char="o"/>
            </a:pPr>
            <a:endParaRPr lang="el-GR" dirty="0" smtClean="0">
              <a:latin typeface="Gill Sans Nova Light" panose="020B0302020104020203" pitchFamily="34" charset="0"/>
            </a:endParaRPr>
          </a:p>
          <a:p>
            <a:endParaRPr lang="el-GR" dirty="0">
              <a:latin typeface="Gill Sans Nova Light" panose="020B0302020104020203" pitchFamily="34" charset="0"/>
            </a:endParaRPr>
          </a:p>
          <a:p>
            <a:pPr marL="285750" indent="-285750">
              <a:buFont typeface="Courier New" panose="02070309020205020404" pitchFamily="49" charset="0"/>
              <a:buChar char="o"/>
            </a:pPr>
            <a:r>
              <a:rPr lang="el-GR" b="1" dirty="0" smtClean="0">
                <a:latin typeface="Gill Sans Nova Light" panose="020B0302020104020203" pitchFamily="34" charset="0"/>
              </a:rPr>
              <a:t>Παροχή </a:t>
            </a:r>
            <a:r>
              <a:rPr lang="el-GR" b="1" dirty="0">
                <a:latin typeface="Gill Sans Nova Light" panose="020B0302020104020203" pitchFamily="34" charset="0"/>
              </a:rPr>
              <a:t>εκπαίδευσης κυρίως με </a:t>
            </a:r>
            <a:r>
              <a:rPr lang="el-GR" b="1" dirty="0" err="1">
                <a:latin typeface="Gill Sans Nova Light" panose="020B0302020104020203" pitchFamily="34" charset="0"/>
              </a:rPr>
              <a:t>διαδραστικούς</a:t>
            </a:r>
            <a:r>
              <a:rPr lang="el-GR" b="1" dirty="0">
                <a:latin typeface="Gill Sans Nova Light" panose="020B0302020104020203" pitchFamily="34" charset="0"/>
              </a:rPr>
              <a:t> και βιωματικούς τρόπους</a:t>
            </a:r>
            <a:r>
              <a:rPr lang="el-GR" dirty="0">
                <a:latin typeface="Gill Sans Nova Light" panose="020B0302020104020203" pitchFamily="34" charset="0"/>
              </a:rPr>
              <a:t>, όπως επισκέψεις μελέτης, </a:t>
            </a:r>
            <a:r>
              <a:rPr lang="el-GR" dirty="0" err="1">
                <a:latin typeface="Gill Sans Nova Light" panose="020B0302020104020203" pitchFamily="34" charset="0"/>
              </a:rPr>
              <a:t>peer</a:t>
            </a:r>
            <a:r>
              <a:rPr lang="el-GR" dirty="0">
                <a:latin typeface="Gill Sans Nova Light" panose="020B0302020104020203" pitchFamily="34" charset="0"/>
              </a:rPr>
              <a:t>-</a:t>
            </a:r>
            <a:r>
              <a:rPr lang="el-GR" dirty="0" err="1">
                <a:latin typeface="Gill Sans Nova Light" panose="020B0302020104020203" pitchFamily="34" charset="0"/>
              </a:rPr>
              <a:t>to</a:t>
            </a:r>
            <a:r>
              <a:rPr lang="el-GR" dirty="0">
                <a:latin typeface="Gill Sans Nova Light" panose="020B0302020104020203" pitchFamily="34" charset="0"/>
              </a:rPr>
              <a:t>-</a:t>
            </a:r>
            <a:r>
              <a:rPr lang="el-GR" dirty="0" err="1">
                <a:latin typeface="Gill Sans Nova Light" panose="020B0302020104020203" pitchFamily="34" charset="0"/>
              </a:rPr>
              <a:t>peer</a:t>
            </a:r>
            <a:r>
              <a:rPr lang="el-GR" dirty="0">
                <a:latin typeface="Gill Sans Nova Light" panose="020B0302020104020203" pitchFamily="34" charset="0"/>
              </a:rPr>
              <a:t>, ατομική και συλλογική καθοδήγηση</a:t>
            </a:r>
            <a:endParaRPr lang="en-GB" dirty="0">
              <a:effectLst/>
              <a:latin typeface="Gill Sans Nova Light" panose="020B0302020104020203" pitchFamily="34" charset="0"/>
            </a:endParaRPr>
          </a:p>
        </p:txBody>
      </p:sp>
    </p:spTree>
    <p:extLst>
      <p:ext uri="{BB962C8B-B14F-4D97-AF65-F5344CB8AC3E}">
        <p14:creationId xmlns:p14="http://schemas.microsoft.com/office/powerpoint/2010/main" val="3300780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2052" name="Picture 4">
            <a:extLst>
              <a:ext uri="{FF2B5EF4-FFF2-40B4-BE49-F238E27FC236}">
                <a16:creationId xmlns:a16="http://schemas.microsoft.com/office/drawing/2014/main" xmlns="" id="{EC4C2804-21E4-9F49-8C57-2FA055CCE1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664"/>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xmlns="" id="{2632EF1E-BE28-C04B-8469-0F78CD8627C8}"/>
              </a:ext>
            </a:extLst>
          </p:cNvPr>
          <p:cNvSpPr>
            <a:spLocks noChangeArrowheads="1"/>
          </p:cNvSpPr>
          <p:nvPr/>
        </p:nvSpPr>
        <p:spPr bwMode="auto">
          <a:xfrm>
            <a:off x="0" y="-682677"/>
            <a:ext cx="19463947"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21920" tIns="60960" rIns="121920" bIns="60960" numCol="1" anchor="ctr" anchorCtr="0" compatLnSpc="1">
            <a:prstTxWarp prst="textNoShape">
              <a:avLst/>
            </a:prstTxWarp>
            <a:spAutoFit/>
          </a:bodyPr>
          <a:lstStyle/>
          <a:p>
            <a:endParaRPr lang="x-none" sz="2400"/>
          </a:p>
        </p:txBody>
      </p:sp>
      <p:sp>
        <p:nvSpPr>
          <p:cNvPr id="70" name="Google Shape;70;p16"/>
          <p:cNvSpPr/>
          <p:nvPr/>
        </p:nvSpPr>
        <p:spPr>
          <a:xfrm>
            <a:off x="0" y="2840734"/>
            <a:ext cx="12192267" cy="4019367"/>
          </a:xfrm>
          <a:custGeom>
            <a:avLst/>
            <a:gdLst/>
            <a:ahLst/>
            <a:cxnLst/>
            <a:rect l="l" t="t" r="r" b="b"/>
            <a:pathLst>
              <a:path w="365768" h="120581" extrusionOk="0">
                <a:moveTo>
                  <a:pt x="0" y="0"/>
                </a:moveTo>
                <a:lnTo>
                  <a:pt x="365768" y="95716"/>
                </a:lnTo>
                <a:lnTo>
                  <a:pt x="365766" y="120520"/>
                </a:lnTo>
                <a:lnTo>
                  <a:pt x="8" y="120581"/>
                </a:lnTo>
                <a:close/>
              </a:path>
            </a:pathLst>
          </a:custGeom>
          <a:solidFill>
            <a:schemeClr val="accent3">
              <a:alpha val="92180"/>
            </a:schemeClr>
          </a:solidFill>
          <a:ln>
            <a:noFill/>
          </a:ln>
        </p:spPr>
        <p:txBody>
          <a:bodyPr/>
          <a:lstStyle/>
          <a:p>
            <a:endParaRPr lang="x-none" sz="2400" dirty="0"/>
          </a:p>
        </p:txBody>
      </p:sp>
      <p:sp>
        <p:nvSpPr>
          <p:cNvPr id="71" name="Google Shape;71;p16"/>
          <p:cNvSpPr txBox="1"/>
          <p:nvPr/>
        </p:nvSpPr>
        <p:spPr>
          <a:xfrm>
            <a:off x="312782" y="5173910"/>
            <a:ext cx="6275600" cy="1216800"/>
          </a:xfrm>
          <a:prstGeom prst="rect">
            <a:avLst/>
          </a:prstGeom>
          <a:noFill/>
          <a:ln>
            <a:noFill/>
          </a:ln>
        </p:spPr>
        <p:txBody>
          <a:bodyPr spcFirstLastPara="1" wrap="square" lIns="121900" tIns="121900" rIns="121900" bIns="121900" anchor="b" anchorCtr="0">
            <a:noAutofit/>
          </a:bodyPr>
          <a:lstStyle/>
          <a:p>
            <a:r>
              <a:rPr lang="el-GR" sz="4800" dirty="0" smtClean="0">
                <a:solidFill>
                  <a:schemeClr val="bg1"/>
                </a:solidFill>
                <a:latin typeface="Gill Sans Nova" panose="020B0602020104020203" pitchFamily="34" charset="0"/>
              </a:rPr>
              <a:t>Ξάνθη </a:t>
            </a:r>
            <a:endParaRPr lang="x-none" sz="4800" dirty="0">
              <a:solidFill>
                <a:schemeClr val="bg1"/>
              </a:solidFill>
              <a:latin typeface="Gill Sans Nova" panose="020B0602020104020203" pitchFamily="34" charset="0"/>
            </a:endParaRPr>
          </a:p>
        </p:txBody>
      </p:sp>
      <p:sp>
        <p:nvSpPr>
          <p:cNvPr id="73" name="Google Shape;73;p16"/>
          <p:cNvSpPr/>
          <p:nvPr/>
        </p:nvSpPr>
        <p:spPr>
          <a:xfrm>
            <a:off x="5521533" y="3808201"/>
            <a:ext cx="6670467" cy="3049860"/>
          </a:xfrm>
          <a:custGeom>
            <a:avLst/>
            <a:gdLst/>
            <a:ahLst/>
            <a:cxnLst/>
            <a:rect l="l" t="t" r="r" b="b"/>
            <a:pathLst>
              <a:path w="177296" h="81063" extrusionOk="0">
                <a:moveTo>
                  <a:pt x="0" y="81063"/>
                </a:moveTo>
                <a:lnTo>
                  <a:pt x="177296" y="81063"/>
                </a:lnTo>
                <a:lnTo>
                  <a:pt x="177296" y="0"/>
                </a:lnTo>
                <a:close/>
              </a:path>
            </a:pathLst>
          </a:custGeom>
          <a:solidFill>
            <a:srgbClr val="99CC33">
              <a:alpha val="89330"/>
            </a:srgbClr>
          </a:solidFill>
          <a:ln>
            <a:noFill/>
          </a:ln>
        </p:spPr>
      </p:sp>
    </p:spTree>
    <p:extLst>
      <p:ext uri="{BB962C8B-B14F-4D97-AF65-F5344CB8AC3E}">
        <p14:creationId xmlns:p14="http://schemas.microsoft.com/office/powerpoint/2010/main" val="2352201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29079"/>
            <a:ext cx="5464306" cy="471150"/>
          </a:xfrm>
          <a:prstGeom prst="rect">
            <a:avLst/>
          </a:prstGeom>
          <a:noFill/>
          <a:ln>
            <a:noFill/>
          </a:ln>
        </p:spPr>
        <p:txBody>
          <a:bodyPr spcFirstLastPara="1" wrap="square" lIns="82283" tIns="82283" rIns="82283" bIns="82283" anchor="t" anchorCtr="0">
            <a:noAutofit/>
          </a:bodyPr>
          <a:lstStyle/>
          <a:p>
            <a:r>
              <a:rPr lang="en-GB" sz="2340" b="1" dirty="0">
                <a:solidFill>
                  <a:schemeClr val="dk1"/>
                </a:solidFill>
                <a:latin typeface="Gill Sans Nova Light" panose="020B0602020104020203" pitchFamily="34" charset="0"/>
                <a:ea typeface="Barlow ExtraLight"/>
                <a:cs typeface="Barlow ExtraLight"/>
                <a:sym typeface="Barlow ExtraLight"/>
              </a:rPr>
              <a:t>CEnTOUR project</a:t>
            </a:r>
            <a:endParaRPr lang="en-GB" sz="2340" b="1" dirty="0">
              <a:latin typeface="Gill Sans Nova Light" panose="020B0602020104020203" pitchFamily="34" charset="0"/>
            </a:endParaRPr>
          </a:p>
        </p:txBody>
      </p:sp>
      <p:sp>
        <p:nvSpPr>
          <p:cNvPr id="4" name="TextBox 3">
            <a:extLst>
              <a:ext uri="{FF2B5EF4-FFF2-40B4-BE49-F238E27FC236}">
                <a16:creationId xmlns:a16="http://schemas.microsoft.com/office/drawing/2014/main" xmlns="" id="{FE2D8E29-8329-7040-969D-EABC862A95AD}"/>
              </a:ext>
            </a:extLst>
          </p:cNvPr>
          <p:cNvSpPr txBox="1"/>
          <p:nvPr/>
        </p:nvSpPr>
        <p:spPr>
          <a:xfrm>
            <a:off x="497305" y="1219200"/>
            <a:ext cx="9884776" cy="369332"/>
          </a:xfrm>
          <a:prstGeom prst="rect">
            <a:avLst/>
          </a:prstGeom>
          <a:noFill/>
        </p:spPr>
        <p:txBody>
          <a:bodyPr wrap="square" rtlCol="0">
            <a:spAutoFit/>
          </a:bodyPr>
          <a:lstStyle/>
          <a:p>
            <a:pPr marL="342900" indent="-342900">
              <a:buFont typeface="Courier New" panose="02070309020205020404" pitchFamily="49" charset="0"/>
              <a:buChar char="o"/>
            </a:pPr>
            <a:r>
              <a:rPr lang="el-GR" dirty="0" smtClean="0">
                <a:latin typeface="Gill Sans Nova Light" panose="020B0302020104020203" pitchFamily="34" charset="0"/>
              </a:rPr>
              <a:t> </a:t>
            </a:r>
            <a:endParaRPr lang="en-GB" dirty="0" smtClean="0">
              <a:latin typeface="Gill Sans Nova Light" panose="020B0302020104020203" pitchFamily="34" charset="0"/>
            </a:endParaRPr>
          </a:p>
        </p:txBody>
      </p:sp>
      <p:pic>
        <p:nvPicPr>
          <p:cNvPr id="10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5952" y="827508"/>
            <a:ext cx="6450373" cy="51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9254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xmlns="" id="{BB1F08A4-9F0F-CB43-88C3-18DB0FA1A05B}"/>
              </a:ext>
            </a:extLst>
          </p:cNvPr>
          <p:cNvPicPr>
            <a:picLocks noChangeAspect="1"/>
          </p:cNvPicPr>
          <p:nvPr/>
        </p:nvPicPr>
        <p:blipFill>
          <a:blip r:embed="rId2"/>
          <a:stretch>
            <a:fillRect/>
          </a:stretch>
        </p:blipFill>
        <p:spPr>
          <a:xfrm>
            <a:off x="10279291" y="6422575"/>
            <a:ext cx="595974" cy="385329"/>
          </a:xfrm>
          <a:prstGeom prst="rect">
            <a:avLst/>
          </a:prstGeom>
        </p:spPr>
      </p:pic>
      <p:sp>
        <p:nvSpPr>
          <p:cNvPr id="7" name="Google Shape;75;p15">
            <a:extLst>
              <a:ext uri="{FF2B5EF4-FFF2-40B4-BE49-F238E27FC236}">
                <a16:creationId xmlns:a16="http://schemas.microsoft.com/office/drawing/2014/main" xmlns="" id="{0A936365-A5AC-7F44-B271-1ECB66A4E076}"/>
              </a:ext>
            </a:extLst>
          </p:cNvPr>
          <p:cNvSpPr/>
          <p:nvPr/>
        </p:nvSpPr>
        <p:spPr>
          <a:xfrm rot="5400000">
            <a:off x="4961184" y="1482394"/>
            <a:ext cx="229601" cy="10151962"/>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pic>
        <p:nvPicPr>
          <p:cNvPr id="9" name="Picture 8" descr="A picture containing chart&#10;&#10;Description automatically generated">
            <a:extLst>
              <a:ext uri="{FF2B5EF4-FFF2-40B4-BE49-F238E27FC236}">
                <a16:creationId xmlns:a16="http://schemas.microsoft.com/office/drawing/2014/main" xmlns="" id="{1E1CF989-3634-5848-871A-C26EA322908F}"/>
              </a:ext>
            </a:extLst>
          </p:cNvPr>
          <p:cNvPicPr>
            <a:picLocks noChangeAspect="1"/>
          </p:cNvPicPr>
          <p:nvPr/>
        </p:nvPicPr>
        <p:blipFill>
          <a:blip r:embed="rId3"/>
          <a:stretch>
            <a:fillRect/>
          </a:stretch>
        </p:blipFill>
        <p:spPr>
          <a:xfrm>
            <a:off x="11002590" y="6422575"/>
            <a:ext cx="458804" cy="435425"/>
          </a:xfrm>
          <a:prstGeom prst="rect">
            <a:avLst/>
          </a:prstGeom>
        </p:spPr>
      </p:pic>
      <p:sp>
        <p:nvSpPr>
          <p:cNvPr id="11" name="Google Shape;75;p15">
            <a:extLst>
              <a:ext uri="{FF2B5EF4-FFF2-40B4-BE49-F238E27FC236}">
                <a16:creationId xmlns:a16="http://schemas.microsoft.com/office/drawing/2014/main" xmlns="" id="{140D55AD-4C87-A545-8F36-3579A1CD828A}"/>
              </a:ext>
            </a:extLst>
          </p:cNvPr>
          <p:cNvSpPr/>
          <p:nvPr/>
        </p:nvSpPr>
        <p:spPr>
          <a:xfrm rot="5400000" flipH="1">
            <a:off x="11775725" y="6256734"/>
            <a:ext cx="225533" cy="603280"/>
          </a:xfrm>
          <a:prstGeom prst="rect">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3" name="Google Shape;76;p15">
            <a:extLst>
              <a:ext uri="{FF2B5EF4-FFF2-40B4-BE49-F238E27FC236}">
                <a16:creationId xmlns:a16="http://schemas.microsoft.com/office/drawing/2014/main" xmlns="" id="{B365B6BC-CA12-D149-B001-4883D7A49EB1}"/>
              </a:ext>
            </a:extLst>
          </p:cNvPr>
          <p:cNvSpPr/>
          <p:nvPr/>
        </p:nvSpPr>
        <p:spPr>
          <a:xfrm>
            <a:off x="-15390" y="305084"/>
            <a:ext cx="686610" cy="319140"/>
          </a:xfrm>
          <a:prstGeom prst="homePlate">
            <a:avLst>
              <a:gd name="adj" fmla="val 50000"/>
            </a:avLst>
          </a:prstGeom>
          <a:solidFill>
            <a:srgbClr val="99CC33"/>
          </a:solidFill>
          <a:ln>
            <a:noFill/>
          </a:ln>
        </p:spPr>
        <p:txBody>
          <a:bodyPr spcFirstLastPara="1" wrap="square" lIns="82283" tIns="82283" rIns="82283" bIns="82283" anchor="ctr" anchorCtr="0">
            <a:noAutofit/>
          </a:bodyPr>
          <a:lstStyle/>
          <a:p>
            <a:endParaRPr sz="1260" dirty="0"/>
          </a:p>
        </p:txBody>
      </p:sp>
      <p:sp>
        <p:nvSpPr>
          <p:cNvPr id="14" name="Google Shape;89;p16">
            <a:extLst>
              <a:ext uri="{FF2B5EF4-FFF2-40B4-BE49-F238E27FC236}">
                <a16:creationId xmlns:a16="http://schemas.microsoft.com/office/drawing/2014/main" xmlns="" id="{D8D41436-6105-8542-9256-507F68EA4F12}"/>
              </a:ext>
            </a:extLst>
          </p:cNvPr>
          <p:cNvSpPr txBox="1"/>
          <p:nvPr/>
        </p:nvSpPr>
        <p:spPr>
          <a:xfrm>
            <a:off x="826223" y="259940"/>
            <a:ext cx="5464306" cy="471150"/>
          </a:xfrm>
          <a:prstGeom prst="rect">
            <a:avLst/>
          </a:prstGeom>
          <a:noFill/>
          <a:ln>
            <a:noFill/>
          </a:ln>
        </p:spPr>
        <p:txBody>
          <a:bodyPr spcFirstLastPara="1" wrap="square" lIns="82283" tIns="82283" rIns="82283" bIns="82283" anchor="t" anchorCtr="0">
            <a:noAutofit/>
          </a:bodyPr>
          <a:lstStyle/>
          <a:p>
            <a:r>
              <a:rPr lang="el-GR" sz="2400" b="1" dirty="0" smtClean="0">
                <a:latin typeface="Gill Sans Nova Light" panose="020B0302020104020203" pitchFamily="34" charset="0"/>
              </a:rPr>
              <a:t>Προσέγγιση των επιχειρήσεων</a:t>
            </a:r>
            <a:endParaRPr lang="en-GB" sz="2340" b="1" dirty="0">
              <a:latin typeface="Gill Sans Nova Light" panose="020B0302020104020203" pitchFamily="34" charset="0"/>
            </a:endParaRPr>
          </a:p>
        </p:txBody>
      </p:sp>
      <p:sp>
        <p:nvSpPr>
          <p:cNvPr id="2" name="TextBox 1">
            <a:extLst>
              <a:ext uri="{FF2B5EF4-FFF2-40B4-BE49-F238E27FC236}">
                <a16:creationId xmlns:a16="http://schemas.microsoft.com/office/drawing/2014/main" xmlns="" id="{610300F9-CCC7-0848-A880-8FE9EDF477AD}"/>
              </a:ext>
            </a:extLst>
          </p:cNvPr>
          <p:cNvSpPr txBox="1"/>
          <p:nvPr/>
        </p:nvSpPr>
        <p:spPr>
          <a:xfrm>
            <a:off x="188658" y="1021400"/>
            <a:ext cx="5838069" cy="5047536"/>
          </a:xfrm>
          <a:prstGeom prst="rect">
            <a:avLst/>
          </a:prstGeom>
          <a:noFill/>
        </p:spPr>
        <p:txBody>
          <a:bodyPr wrap="square" rtlCol="0">
            <a:spAutoFit/>
          </a:bodyPr>
          <a:lstStyle/>
          <a:p>
            <a:pPr marL="285750" indent="-285750" algn="just">
              <a:spcAft>
                <a:spcPts val="2133"/>
              </a:spcAft>
              <a:buFont typeface="Courier New" panose="02070309020205020404" pitchFamily="49" charset="0"/>
              <a:buChar char="o"/>
            </a:pPr>
            <a:r>
              <a:rPr lang="el-GR" dirty="0" smtClean="0">
                <a:latin typeface="+mj-lt"/>
              </a:rPr>
              <a:t>Εξερευνήσαμε το </a:t>
            </a:r>
            <a:r>
              <a:rPr lang="el-GR" dirty="0">
                <a:latin typeface="+mj-lt"/>
              </a:rPr>
              <a:t>τρέχον περιβάλλον λειτουργίας </a:t>
            </a:r>
            <a:r>
              <a:rPr lang="el-GR" dirty="0" smtClean="0">
                <a:latin typeface="+mj-lt"/>
              </a:rPr>
              <a:t> και  εξοικείωση με </a:t>
            </a:r>
            <a:r>
              <a:rPr lang="el-GR" dirty="0">
                <a:latin typeface="+mj-lt"/>
              </a:rPr>
              <a:t>την κυκλική νοοτροπία.</a:t>
            </a:r>
            <a:endParaRPr lang="en-GB" dirty="0">
              <a:latin typeface="+mj-lt"/>
            </a:endParaRPr>
          </a:p>
          <a:p>
            <a:pPr marL="285750" indent="-285750" algn="just">
              <a:spcAft>
                <a:spcPts val="2133"/>
              </a:spcAft>
              <a:buFont typeface="Courier New" panose="02070309020205020404" pitchFamily="49" charset="0"/>
              <a:buChar char="o"/>
            </a:pPr>
            <a:r>
              <a:rPr lang="el-GR" dirty="0" smtClean="0">
                <a:latin typeface="+mj-lt"/>
              </a:rPr>
              <a:t>Αξιολόγηση του τρέχον κενού κυκλικότητας</a:t>
            </a:r>
            <a:r>
              <a:rPr lang="el-GR" dirty="0">
                <a:latin typeface="+mj-lt"/>
              </a:rPr>
              <a:t>. </a:t>
            </a:r>
            <a:r>
              <a:rPr lang="el-GR" dirty="0" smtClean="0">
                <a:latin typeface="+mj-lt"/>
              </a:rPr>
              <a:t>Αναζήτηση δυνατών </a:t>
            </a:r>
            <a:r>
              <a:rPr lang="el-GR" dirty="0">
                <a:latin typeface="+mj-lt"/>
              </a:rPr>
              <a:t>και </a:t>
            </a:r>
            <a:r>
              <a:rPr lang="el-GR" dirty="0" smtClean="0">
                <a:latin typeface="+mj-lt"/>
              </a:rPr>
              <a:t>αδύνατων  σημείων, </a:t>
            </a:r>
            <a:r>
              <a:rPr lang="el-GR" dirty="0">
                <a:latin typeface="+mj-lt"/>
              </a:rPr>
              <a:t>τις υπάρχουσες </a:t>
            </a:r>
            <a:r>
              <a:rPr lang="el-GR" dirty="0" smtClean="0">
                <a:latin typeface="+mj-lt"/>
              </a:rPr>
              <a:t>πρακτικές</a:t>
            </a:r>
            <a:r>
              <a:rPr lang="en-US" dirty="0" smtClean="0">
                <a:latin typeface="+mj-lt"/>
              </a:rPr>
              <a:t>.</a:t>
            </a:r>
            <a:endParaRPr lang="el-GR" dirty="0" smtClean="0">
              <a:latin typeface="+mj-lt"/>
            </a:endParaRPr>
          </a:p>
          <a:p>
            <a:pPr marL="285750" indent="-285750" algn="just">
              <a:spcAft>
                <a:spcPts val="2133"/>
              </a:spcAft>
              <a:buFont typeface="Courier New" panose="02070309020205020404" pitchFamily="49" charset="0"/>
              <a:buChar char="o"/>
            </a:pPr>
            <a:r>
              <a:rPr lang="el-GR" dirty="0" smtClean="0">
                <a:latin typeface="+mj-lt"/>
              </a:rPr>
              <a:t>Υιοθετήσαμε διαδικασία </a:t>
            </a:r>
            <a:r>
              <a:rPr lang="el-GR" dirty="0">
                <a:latin typeface="+mj-lt"/>
              </a:rPr>
              <a:t>σχεδιασμού, στην οποία </a:t>
            </a:r>
            <a:r>
              <a:rPr lang="el-GR" dirty="0" smtClean="0">
                <a:latin typeface="+mj-lt"/>
              </a:rPr>
              <a:t>δημιουργούμε ένα όραμα με  </a:t>
            </a:r>
            <a:r>
              <a:rPr lang="el-GR" dirty="0">
                <a:latin typeface="+mj-lt"/>
              </a:rPr>
              <a:t>βασικούς στόχους και δραστηριότητες καταιγισμού ιδεών που θα </a:t>
            </a:r>
            <a:r>
              <a:rPr lang="en-US" dirty="0" smtClean="0">
                <a:latin typeface="+mj-lt"/>
              </a:rPr>
              <a:t> </a:t>
            </a:r>
            <a:r>
              <a:rPr lang="el-GR" dirty="0" smtClean="0">
                <a:latin typeface="+mj-lt"/>
              </a:rPr>
              <a:t>οδηγήσουν στην κυκλικότητα.</a:t>
            </a:r>
            <a:endParaRPr lang="el-GR" dirty="0">
              <a:latin typeface="+mj-lt"/>
            </a:endParaRPr>
          </a:p>
          <a:p>
            <a:pPr marL="285750" indent="-285750" algn="just">
              <a:spcAft>
                <a:spcPts val="2133"/>
              </a:spcAft>
              <a:buFont typeface="Courier New" panose="02070309020205020404" pitchFamily="49" charset="0"/>
              <a:buChar char="o"/>
            </a:pPr>
            <a:r>
              <a:rPr lang="el-GR" dirty="0" smtClean="0">
                <a:latin typeface="+mj-lt"/>
              </a:rPr>
              <a:t>Εφαρμογή σχεδίου με οργανωμένο σύστημα παρακολούθησης</a:t>
            </a:r>
            <a:r>
              <a:rPr lang="el-GR" dirty="0">
                <a:latin typeface="+mj-lt"/>
              </a:rPr>
              <a:t>.</a:t>
            </a:r>
            <a:endParaRPr lang="en-GB" dirty="0">
              <a:latin typeface="+mj-lt"/>
            </a:endParaRPr>
          </a:p>
          <a:p>
            <a:pPr marL="285750" indent="-285750" algn="just">
              <a:spcAft>
                <a:spcPts val="2133"/>
              </a:spcAft>
              <a:buFont typeface="Courier New" panose="02070309020205020404" pitchFamily="49" charset="0"/>
              <a:buChar char="o"/>
            </a:pPr>
            <a:r>
              <a:rPr lang="el-GR" dirty="0" smtClean="0">
                <a:latin typeface="+mj-lt"/>
              </a:rPr>
              <a:t>Ανάπτυξη ενός συνόλου </a:t>
            </a:r>
            <a:r>
              <a:rPr lang="el-GR" dirty="0">
                <a:latin typeface="+mj-lt"/>
              </a:rPr>
              <a:t>επικοινωνιακών δραστηριοτήτων για να </a:t>
            </a:r>
            <a:r>
              <a:rPr lang="el-GR" dirty="0" smtClean="0">
                <a:latin typeface="+mj-lt"/>
              </a:rPr>
              <a:t>τεκμηριωθεί και </a:t>
            </a:r>
            <a:r>
              <a:rPr lang="el-GR" dirty="0">
                <a:latin typeface="+mj-lt"/>
              </a:rPr>
              <a:t>να </a:t>
            </a:r>
            <a:r>
              <a:rPr lang="el-GR" dirty="0" smtClean="0">
                <a:latin typeface="+mj-lt"/>
              </a:rPr>
              <a:t>διαδοθεί  ο αντίκτυπος </a:t>
            </a:r>
            <a:r>
              <a:rPr lang="el-GR" dirty="0">
                <a:latin typeface="+mj-lt"/>
              </a:rPr>
              <a:t>του ταξιδιού </a:t>
            </a:r>
            <a:r>
              <a:rPr lang="el-GR" dirty="0" smtClean="0">
                <a:latin typeface="+mj-lt"/>
              </a:rPr>
              <a:t> </a:t>
            </a:r>
            <a:endParaRPr lang="en-GB" dirty="0">
              <a:latin typeface="+mj-lt"/>
            </a:endParaRPr>
          </a:p>
        </p:txBody>
      </p:sp>
      <p:pic>
        <p:nvPicPr>
          <p:cNvPr id="10" name="Picture 9" descr="Diagram&#10;&#10;Description automatically generated">
            <a:extLst>
              <a:ext uri="{FF2B5EF4-FFF2-40B4-BE49-F238E27FC236}">
                <a16:creationId xmlns:a16="http://schemas.microsoft.com/office/drawing/2014/main" xmlns="" id="{52C935B1-D373-724D-9E17-7D2A0BE90EF4}"/>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165273" y="305084"/>
            <a:ext cx="5838069" cy="5457008"/>
          </a:xfrm>
          <a:prstGeom prst="rect">
            <a:avLst/>
          </a:prstGeom>
        </p:spPr>
      </p:pic>
    </p:spTree>
    <p:extLst>
      <p:ext uri="{BB962C8B-B14F-4D97-AF65-F5344CB8AC3E}">
        <p14:creationId xmlns:p14="http://schemas.microsoft.com/office/powerpoint/2010/main" val="24040900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9778</TotalTime>
  <Words>1180</Words>
  <Application>Microsoft Office PowerPoint</Application>
  <PresentationFormat>Προσαρμογή</PresentationFormat>
  <Paragraphs>244</Paragraphs>
  <Slides>27</Slides>
  <Notes>5</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Office Theme</vt:lpstr>
      <vt:lpstr>CIRCULAR ECONOMY IN THE TOURISM INDUSTRY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erwan mouazan</dc:creator>
  <cp:lastModifiedBy>User</cp:lastModifiedBy>
  <cp:revision>153</cp:revision>
  <dcterms:created xsi:type="dcterms:W3CDTF">2020-12-21T08:55:31Z</dcterms:created>
  <dcterms:modified xsi:type="dcterms:W3CDTF">2023-01-31T08:07:07Z</dcterms:modified>
</cp:coreProperties>
</file>